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308" r:id="rId3"/>
    <p:sldId id="310" r:id="rId4"/>
    <p:sldId id="256" r:id="rId5"/>
    <p:sldId id="311" r:id="rId6"/>
    <p:sldId id="313" r:id="rId7"/>
    <p:sldId id="314" r:id="rId8"/>
    <p:sldId id="315" r:id="rId9"/>
    <p:sldId id="316" r:id="rId10"/>
    <p:sldId id="317" r:id="rId11"/>
    <p:sldId id="318" r:id="rId12"/>
    <p:sldId id="319" r:id="rId13"/>
    <p:sldId id="321" r:id="rId14"/>
    <p:sldId id="322" r:id="rId15"/>
    <p:sldId id="323" r:id="rId16"/>
    <p:sldId id="324" r:id="rId17"/>
    <p:sldId id="326" r:id="rId18"/>
    <p:sldId id="309" r:id="rId19"/>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41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71A"/>
    <a:srgbClr val="FFC000"/>
    <a:srgbClr val="D9E0BB"/>
    <a:srgbClr val="E7E0CD"/>
    <a:srgbClr val="3F3F3F"/>
    <a:srgbClr val="202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703" autoAdjust="0"/>
  </p:normalViewPr>
  <p:slideViewPr>
    <p:cSldViewPr snapToGrid="0" showGuides="1">
      <p:cViewPr varScale="1">
        <p:scale>
          <a:sx n="110" d="100"/>
          <a:sy n="110" d="100"/>
        </p:scale>
        <p:origin x="594" y="108"/>
      </p:cViewPr>
      <p:guideLst>
        <p:guide orient="horz" pos="2137"/>
        <p:guide pos="41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7T13:20:18.339"/>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7T13:20:41.230"/>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7T13:21:52.514"/>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7T13:21:54.657"/>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7T13:21:56.570"/>
    </inkml:context>
    <inkml:brush xml:id="br0">
      <inkml:brushProperty name="width" value="0.1" units="cm"/>
      <inkml:brushProperty name="height" value="0.1" units="cm"/>
      <inkml:brushProperty name="color" value="#FFFFFF"/>
    </inkml:brush>
  </inkml:definitions>
  <inkml:trace contextRef="#ctx0" brushRef="#br0">0 4 24575,'0'-3'0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BBF7CA58-3B32-4CE9-B2CF-BC474899E525}" type="datetimeFigureOut">
              <a:rPr lang="he-IL" smtClean="0"/>
              <a:t>כ"א/אלול/תשפ"ב</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ADB3F0F8-5AAF-4C49-83D0-4F75B1A2C06A}" type="slidenum">
              <a:rPr lang="he-IL" smtClean="0"/>
              <a:t>‹#›</a:t>
            </a:fld>
            <a:endParaRPr lang="he-IL"/>
          </a:p>
        </p:txBody>
      </p:sp>
    </p:spTree>
    <p:extLst>
      <p:ext uri="{BB962C8B-B14F-4D97-AF65-F5344CB8AC3E}">
        <p14:creationId xmlns:p14="http://schemas.microsoft.com/office/powerpoint/2010/main" val="3854538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ADB3F0F8-5AAF-4C49-83D0-4F75B1A2C06A}" type="slidenum">
              <a:rPr lang="he-IL" smtClean="0"/>
              <a:t>8</a:t>
            </a:fld>
            <a:endParaRPr lang="he-IL"/>
          </a:p>
        </p:txBody>
      </p:sp>
    </p:spTree>
    <p:extLst>
      <p:ext uri="{BB962C8B-B14F-4D97-AF65-F5344CB8AC3E}">
        <p14:creationId xmlns:p14="http://schemas.microsoft.com/office/powerpoint/2010/main" val="3011932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ADB3F0F8-5AAF-4C49-83D0-4F75B1A2C06A}" type="slidenum">
              <a:rPr lang="he-IL" smtClean="0"/>
              <a:t>17</a:t>
            </a:fld>
            <a:endParaRPr lang="he-IL"/>
          </a:p>
        </p:txBody>
      </p:sp>
    </p:spTree>
    <p:extLst>
      <p:ext uri="{BB962C8B-B14F-4D97-AF65-F5344CB8AC3E}">
        <p14:creationId xmlns:p14="http://schemas.microsoft.com/office/powerpoint/2010/main" val="109129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60913"/>
                </a:solidFill>
                <a:effectLst/>
                <a:latin typeface="Inter"/>
              </a:rPr>
              <a:t>Video tracking is widely used in traffic monitoring, self-driving cars, and security because it can process real-time footage.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80A13"/>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80A13"/>
                </a:solidFill>
                <a:effectLst/>
                <a:latin typeface="Inter"/>
              </a:rPr>
              <a:t>* Single Object Tracking(SOT) - </a:t>
            </a:r>
            <a:r>
              <a:rPr lang="en-US" b="1" i="0" dirty="0">
                <a:solidFill>
                  <a:srgbClr val="060913"/>
                </a:solidFill>
                <a:effectLst/>
                <a:latin typeface="Inter"/>
              </a:rPr>
              <a:t>SOT belongs to the category of detection-free tracking because one has to manually provide the first bounding box to the tracker. This means that Single Object Trackers should be able to track whatever object they are given, even an object on which no available classification model was trained.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60913"/>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60913"/>
                </a:solidFill>
                <a:effectLst/>
                <a:latin typeface="Inter"/>
              </a:rPr>
              <a:t>* </a:t>
            </a:r>
            <a:r>
              <a:rPr lang="en-US" b="1" i="0" dirty="0">
                <a:solidFill>
                  <a:srgbClr val="080A13"/>
                </a:solidFill>
                <a:effectLst/>
                <a:latin typeface="Inter"/>
              </a:rPr>
              <a:t>Multiple Object Tracking(MOT): it aims to track objects of multiple classes as we see in self-driving cars. </a:t>
            </a:r>
          </a:p>
          <a:p>
            <a:endParaRPr lang="he-IL" dirty="0"/>
          </a:p>
        </p:txBody>
      </p:sp>
      <p:sp>
        <p:nvSpPr>
          <p:cNvPr id="4" name="Slide Number Placeholder 3"/>
          <p:cNvSpPr>
            <a:spLocks noGrp="1"/>
          </p:cNvSpPr>
          <p:nvPr>
            <p:ph type="sldNum" sz="quarter" idx="5"/>
          </p:nvPr>
        </p:nvSpPr>
        <p:spPr/>
        <p:txBody>
          <a:bodyPr/>
          <a:lstStyle/>
          <a:p>
            <a:fld id="{ADB3F0F8-5AAF-4C49-83D0-4F75B1A2C06A}" type="slidenum">
              <a:rPr lang="he-IL" smtClean="0"/>
              <a:t>9</a:t>
            </a:fld>
            <a:endParaRPr lang="he-IL"/>
          </a:p>
        </p:txBody>
      </p:sp>
    </p:spTree>
    <p:extLst>
      <p:ext uri="{BB962C8B-B14F-4D97-AF65-F5344CB8AC3E}">
        <p14:creationId xmlns:p14="http://schemas.microsoft.com/office/powerpoint/2010/main" val="3956829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ADB3F0F8-5AAF-4C49-83D0-4F75B1A2C06A}" type="slidenum">
              <a:rPr lang="he-IL" smtClean="0"/>
              <a:t>10</a:t>
            </a:fld>
            <a:endParaRPr lang="he-IL"/>
          </a:p>
        </p:txBody>
      </p:sp>
    </p:spTree>
    <p:extLst>
      <p:ext uri="{BB962C8B-B14F-4D97-AF65-F5344CB8AC3E}">
        <p14:creationId xmlns:p14="http://schemas.microsoft.com/office/powerpoint/2010/main" val="3641212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ADB3F0F8-5AAF-4C49-83D0-4F75B1A2C06A}" type="slidenum">
              <a:rPr lang="he-IL" smtClean="0"/>
              <a:t>11</a:t>
            </a:fld>
            <a:endParaRPr lang="he-IL"/>
          </a:p>
        </p:txBody>
      </p:sp>
    </p:spTree>
    <p:extLst>
      <p:ext uri="{BB962C8B-B14F-4D97-AF65-F5344CB8AC3E}">
        <p14:creationId xmlns:p14="http://schemas.microsoft.com/office/powerpoint/2010/main" val="325428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ADB3F0F8-5AAF-4C49-83D0-4F75B1A2C06A}" type="slidenum">
              <a:rPr lang="he-IL" smtClean="0"/>
              <a:t>12</a:t>
            </a:fld>
            <a:endParaRPr lang="he-IL"/>
          </a:p>
        </p:txBody>
      </p:sp>
    </p:spTree>
    <p:extLst>
      <p:ext uri="{BB962C8B-B14F-4D97-AF65-F5344CB8AC3E}">
        <p14:creationId xmlns:p14="http://schemas.microsoft.com/office/powerpoint/2010/main" val="451524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ADB3F0F8-5AAF-4C49-83D0-4F75B1A2C06A}" type="slidenum">
              <a:rPr lang="he-IL" smtClean="0"/>
              <a:t>13</a:t>
            </a:fld>
            <a:endParaRPr lang="he-IL"/>
          </a:p>
        </p:txBody>
      </p:sp>
    </p:spTree>
    <p:extLst>
      <p:ext uri="{BB962C8B-B14F-4D97-AF65-F5344CB8AC3E}">
        <p14:creationId xmlns:p14="http://schemas.microsoft.com/office/powerpoint/2010/main" val="240378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ADB3F0F8-5AAF-4C49-83D0-4F75B1A2C06A}" type="slidenum">
              <a:rPr lang="he-IL" smtClean="0"/>
              <a:t>14</a:t>
            </a:fld>
            <a:endParaRPr lang="he-IL"/>
          </a:p>
        </p:txBody>
      </p:sp>
    </p:spTree>
    <p:extLst>
      <p:ext uri="{BB962C8B-B14F-4D97-AF65-F5344CB8AC3E}">
        <p14:creationId xmlns:p14="http://schemas.microsoft.com/office/powerpoint/2010/main" val="129684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ADB3F0F8-5AAF-4C49-83D0-4F75B1A2C06A}" type="slidenum">
              <a:rPr lang="he-IL" smtClean="0"/>
              <a:t>15</a:t>
            </a:fld>
            <a:endParaRPr lang="he-IL"/>
          </a:p>
        </p:txBody>
      </p:sp>
    </p:spTree>
    <p:extLst>
      <p:ext uri="{BB962C8B-B14F-4D97-AF65-F5344CB8AC3E}">
        <p14:creationId xmlns:p14="http://schemas.microsoft.com/office/powerpoint/2010/main" val="81947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ADB3F0F8-5AAF-4C49-83D0-4F75B1A2C06A}" type="slidenum">
              <a:rPr lang="he-IL" smtClean="0"/>
              <a:t>16</a:t>
            </a:fld>
            <a:endParaRPr lang="he-IL"/>
          </a:p>
        </p:txBody>
      </p:sp>
    </p:spTree>
    <p:extLst>
      <p:ext uri="{BB962C8B-B14F-4D97-AF65-F5344CB8AC3E}">
        <p14:creationId xmlns:p14="http://schemas.microsoft.com/office/powerpoint/2010/main" val="1886912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54DF-CEA0-3E73-636F-9CAA97CC2E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D7D1EDC2-F3DE-0A20-19BB-0927D02E8D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A325B773-BB28-241E-D418-EF10E70031CF}"/>
              </a:ext>
            </a:extLst>
          </p:cNvPr>
          <p:cNvSpPr>
            <a:spLocks noGrp="1"/>
          </p:cNvSpPr>
          <p:nvPr>
            <p:ph type="dt" sz="half" idx="10"/>
          </p:nvPr>
        </p:nvSpPr>
        <p:spPr/>
        <p:txBody>
          <a:bodyPr/>
          <a:lstStyle/>
          <a:p>
            <a:fld id="{01D66894-212E-422B-846C-61BA96585328}" type="datetimeFigureOut">
              <a:rPr lang="he-IL" smtClean="0"/>
              <a:t>כ"א/אלול/תשפ"ב</a:t>
            </a:fld>
            <a:endParaRPr lang="he-IL"/>
          </a:p>
        </p:txBody>
      </p:sp>
      <p:sp>
        <p:nvSpPr>
          <p:cNvPr id="5" name="Footer Placeholder 4">
            <a:extLst>
              <a:ext uri="{FF2B5EF4-FFF2-40B4-BE49-F238E27FC236}">
                <a16:creationId xmlns:a16="http://schemas.microsoft.com/office/drawing/2014/main" id="{5603BD64-DDDC-C2F1-0678-01300578349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DA8D50D-B99A-775B-F45B-8DB25631A533}"/>
              </a:ext>
            </a:extLst>
          </p:cNvPr>
          <p:cNvSpPr>
            <a:spLocks noGrp="1"/>
          </p:cNvSpPr>
          <p:nvPr>
            <p:ph type="sldNum" sz="quarter" idx="12"/>
          </p:nvPr>
        </p:nvSpPr>
        <p:spPr/>
        <p:txBody>
          <a:bodyPr/>
          <a:lstStyle/>
          <a:p>
            <a:fld id="{7BF43D91-786D-4279-BB5C-7A4839CA4850}" type="slidenum">
              <a:rPr lang="he-IL" smtClean="0"/>
              <a:t>‹#›</a:t>
            </a:fld>
            <a:endParaRPr lang="he-IL"/>
          </a:p>
        </p:txBody>
      </p:sp>
    </p:spTree>
    <p:extLst>
      <p:ext uri="{BB962C8B-B14F-4D97-AF65-F5344CB8AC3E}">
        <p14:creationId xmlns:p14="http://schemas.microsoft.com/office/powerpoint/2010/main" val="271154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1AE3-7C97-3971-8B93-198EE1BE8FFD}"/>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829C0E9-88BC-E3F4-492A-2227AC368B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08A7444-45B7-0302-6646-59560B74B8B2}"/>
              </a:ext>
            </a:extLst>
          </p:cNvPr>
          <p:cNvSpPr>
            <a:spLocks noGrp="1"/>
          </p:cNvSpPr>
          <p:nvPr>
            <p:ph type="dt" sz="half" idx="10"/>
          </p:nvPr>
        </p:nvSpPr>
        <p:spPr/>
        <p:txBody>
          <a:bodyPr/>
          <a:lstStyle/>
          <a:p>
            <a:fld id="{01D66894-212E-422B-846C-61BA96585328}" type="datetimeFigureOut">
              <a:rPr lang="he-IL" smtClean="0"/>
              <a:t>כ"א/אלול/תשפ"ב</a:t>
            </a:fld>
            <a:endParaRPr lang="he-IL"/>
          </a:p>
        </p:txBody>
      </p:sp>
      <p:sp>
        <p:nvSpPr>
          <p:cNvPr id="5" name="Footer Placeholder 4">
            <a:extLst>
              <a:ext uri="{FF2B5EF4-FFF2-40B4-BE49-F238E27FC236}">
                <a16:creationId xmlns:a16="http://schemas.microsoft.com/office/drawing/2014/main" id="{47D7B71C-31E8-D178-7E63-64F5FB8BBE2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80181D0-BCE0-16C6-7EDA-3734AA08AA5E}"/>
              </a:ext>
            </a:extLst>
          </p:cNvPr>
          <p:cNvSpPr>
            <a:spLocks noGrp="1"/>
          </p:cNvSpPr>
          <p:nvPr>
            <p:ph type="sldNum" sz="quarter" idx="12"/>
          </p:nvPr>
        </p:nvSpPr>
        <p:spPr/>
        <p:txBody>
          <a:bodyPr/>
          <a:lstStyle/>
          <a:p>
            <a:fld id="{7BF43D91-786D-4279-BB5C-7A4839CA4850}" type="slidenum">
              <a:rPr lang="he-IL" smtClean="0"/>
              <a:t>‹#›</a:t>
            </a:fld>
            <a:endParaRPr lang="he-IL"/>
          </a:p>
        </p:txBody>
      </p:sp>
    </p:spTree>
    <p:extLst>
      <p:ext uri="{BB962C8B-B14F-4D97-AF65-F5344CB8AC3E}">
        <p14:creationId xmlns:p14="http://schemas.microsoft.com/office/powerpoint/2010/main" val="2226141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EA6FC-423F-AAFA-F267-D04CC52791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B566FEF3-8DEA-0591-1C52-3AA473CC00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E61A600-2617-F034-41F8-DE28E7F5AAEE}"/>
              </a:ext>
            </a:extLst>
          </p:cNvPr>
          <p:cNvSpPr>
            <a:spLocks noGrp="1"/>
          </p:cNvSpPr>
          <p:nvPr>
            <p:ph type="dt" sz="half" idx="10"/>
          </p:nvPr>
        </p:nvSpPr>
        <p:spPr/>
        <p:txBody>
          <a:bodyPr/>
          <a:lstStyle/>
          <a:p>
            <a:fld id="{01D66894-212E-422B-846C-61BA96585328}" type="datetimeFigureOut">
              <a:rPr lang="he-IL" smtClean="0"/>
              <a:t>כ"א/אלול/תשפ"ב</a:t>
            </a:fld>
            <a:endParaRPr lang="he-IL"/>
          </a:p>
        </p:txBody>
      </p:sp>
      <p:sp>
        <p:nvSpPr>
          <p:cNvPr id="5" name="Footer Placeholder 4">
            <a:extLst>
              <a:ext uri="{FF2B5EF4-FFF2-40B4-BE49-F238E27FC236}">
                <a16:creationId xmlns:a16="http://schemas.microsoft.com/office/drawing/2014/main" id="{4F4EB278-F53E-B78D-A90D-C87C526C414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7476AEE-2AEC-5373-E819-238527B238F0}"/>
              </a:ext>
            </a:extLst>
          </p:cNvPr>
          <p:cNvSpPr>
            <a:spLocks noGrp="1"/>
          </p:cNvSpPr>
          <p:nvPr>
            <p:ph type="sldNum" sz="quarter" idx="12"/>
          </p:nvPr>
        </p:nvSpPr>
        <p:spPr/>
        <p:txBody>
          <a:bodyPr/>
          <a:lstStyle/>
          <a:p>
            <a:fld id="{7BF43D91-786D-4279-BB5C-7A4839CA4850}" type="slidenum">
              <a:rPr lang="he-IL" smtClean="0"/>
              <a:t>‹#›</a:t>
            </a:fld>
            <a:endParaRPr lang="he-IL"/>
          </a:p>
        </p:txBody>
      </p:sp>
    </p:spTree>
    <p:extLst>
      <p:ext uri="{BB962C8B-B14F-4D97-AF65-F5344CB8AC3E}">
        <p14:creationId xmlns:p14="http://schemas.microsoft.com/office/powerpoint/2010/main" val="1598994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9/17/2022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3796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C34D-9F11-153A-815E-2268A2ED36E7}"/>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161735-ACB4-85A3-30CB-0B75DE7E57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493A149-83D5-4EC1-45C2-5D466AFAA946}"/>
              </a:ext>
            </a:extLst>
          </p:cNvPr>
          <p:cNvSpPr>
            <a:spLocks noGrp="1"/>
          </p:cNvSpPr>
          <p:nvPr>
            <p:ph type="dt" sz="half" idx="10"/>
          </p:nvPr>
        </p:nvSpPr>
        <p:spPr/>
        <p:txBody>
          <a:bodyPr/>
          <a:lstStyle/>
          <a:p>
            <a:fld id="{01D66894-212E-422B-846C-61BA96585328}" type="datetimeFigureOut">
              <a:rPr lang="he-IL" smtClean="0"/>
              <a:t>כ"א/אלול/תשפ"ב</a:t>
            </a:fld>
            <a:endParaRPr lang="he-IL"/>
          </a:p>
        </p:txBody>
      </p:sp>
      <p:sp>
        <p:nvSpPr>
          <p:cNvPr id="5" name="Footer Placeholder 4">
            <a:extLst>
              <a:ext uri="{FF2B5EF4-FFF2-40B4-BE49-F238E27FC236}">
                <a16:creationId xmlns:a16="http://schemas.microsoft.com/office/drawing/2014/main" id="{77F3BA59-BB87-4FE6-3B0D-D13A56FC5CD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46B0E18-C905-68C6-348D-D255678C1622}"/>
              </a:ext>
            </a:extLst>
          </p:cNvPr>
          <p:cNvSpPr>
            <a:spLocks noGrp="1"/>
          </p:cNvSpPr>
          <p:nvPr>
            <p:ph type="sldNum" sz="quarter" idx="12"/>
          </p:nvPr>
        </p:nvSpPr>
        <p:spPr/>
        <p:txBody>
          <a:bodyPr/>
          <a:lstStyle/>
          <a:p>
            <a:fld id="{7BF43D91-786D-4279-BB5C-7A4839CA4850}" type="slidenum">
              <a:rPr lang="he-IL" smtClean="0"/>
              <a:t>‹#›</a:t>
            </a:fld>
            <a:endParaRPr lang="he-IL"/>
          </a:p>
        </p:txBody>
      </p:sp>
    </p:spTree>
    <p:extLst>
      <p:ext uri="{BB962C8B-B14F-4D97-AF65-F5344CB8AC3E}">
        <p14:creationId xmlns:p14="http://schemas.microsoft.com/office/powerpoint/2010/main" val="2543459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E2EE-6F9B-3656-B575-791D871B4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8266CE5A-A006-CC94-11DA-F1052513A5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276B8B-6B12-618E-E68A-691360DB3150}"/>
              </a:ext>
            </a:extLst>
          </p:cNvPr>
          <p:cNvSpPr>
            <a:spLocks noGrp="1"/>
          </p:cNvSpPr>
          <p:nvPr>
            <p:ph type="dt" sz="half" idx="10"/>
          </p:nvPr>
        </p:nvSpPr>
        <p:spPr/>
        <p:txBody>
          <a:bodyPr/>
          <a:lstStyle/>
          <a:p>
            <a:fld id="{01D66894-212E-422B-846C-61BA96585328}" type="datetimeFigureOut">
              <a:rPr lang="he-IL" smtClean="0"/>
              <a:t>כ"א/אלול/תשפ"ב</a:t>
            </a:fld>
            <a:endParaRPr lang="he-IL"/>
          </a:p>
        </p:txBody>
      </p:sp>
      <p:sp>
        <p:nvSpPr>
          <p:cNvPr id="5" name="Footer Placeholder 4">
            <a:extLst>
              <a:ext uri="{FF2B5EF4-FFF2-40B4-BE49-F238E27FC236}">
                <a16:creationId xmlns:a16="http://schemas.microsoft.com/office/drawing/2014/main" id="{0D855210-20B7-1AFF-3A2D-EF6B3B94736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D59D59A-D939-97FE-C91C-F2E279702DC4}"/>
              </a:ext>
            </a:extLst>
          </p:cNvPr>
          <p:cNvSpPr>
            <a:spLocks noGrp="1"/>
          </p:cNvSpPr>
          <p:nvPr>
            <p:ph type="sldNum" sz="quarter" idx="12"/>
          </p:nvPr>
        </p:nvSpPr>
        <p:spPr/>
        <p:txBody>
          <a:bodyPr/>
          <a:lstStyle/>
          <a:p>
            <a:fld id="{7BF43D91-786D-4279-BB5C-7A4839CA4850}" type="slidenum">
              <a:rPr lang="he-IL" smtClean="0"/>
              <a:t>‹#›</a:t>
            </a:fld>
            <a:endParaRPr lang="he-IL"/>
          </a:p>
        </p:txBody>
      </p:sp>
    </p:spTree>
    <p:extLst>
      <p:ext uri="{BB962C8B-B14F-4D97-AF65-F5344CB8AC3E}">
        <p14:creationId xmlns:p14="http://schemas.microsoft.com/office/powerpoint/2010/main" val="1578080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FE01-6363-DB8C-9DD0-1C5AC693530F}"/>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5266080-DD5B-192E-C434-7E63237D66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98B18722-347A-3D62-E522-DB6EEC8DD7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C6547F32-896F-0265-22D2-8BBA93AB2E52}"/>
              </a:ext>
            </a:extLst>
          </p:cNvPr>
          <p:cNvSpPr>
            <a:spLocks noGrp="1"/>
          </p:cNvSpPr>
          <p:nvPr>
            <p:ph type="dt" sz="half" idx="10"/>
          </p:nvPr>
        </p:nvSpPr>
        <p:spPr/>
        <p:txBody>
          <a:bodyPr/>
          <a:lstStyle/>
          <a:p>
            <a:fld id="{01D66894-212E-422B-846C-61BA96585328}" type="datetimeFigureOut">
              <a:rPr lang="he-IL" smtClean="0"/>
              <a:t>כ"א/אלול/תשפ"ב</a:t>
            </a:fld>
            <a:endParaRPr lang="he-IL"/>
          </a:p>
        </p:txBody>
      </p:sp>
      <p:sp>
        <p:nvSpPr>
          <p:cNvPr id="6" name="Footer Placeholder 5">
            <a:extLst>
              <a:ext uri="{FF2B5EF4-FFF2-40B4-BE49-F238E27FC236}">
                <a16:creationId xmlns:a16="http://schemas.microsoft.com/office/drawing/2014/main" id="{DE42C9E6-99DF-4F4F-CE3D-35CA1BA43659}"/>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8004F7C-C284-9FD0-721B-08D85482E749}"/>
              </a:ext>
            </a:extLst>
          </p:cNvPr>
          <p:cNvSpPr>
            <a:spLocks noGrp="1"/>
          </p:cNvSpPr>
          <p:nvPr>
            <p:ph type="sldNum" sz="quarter" idx="12"/>
          </p:nvPr>
        </p:nvSpPr>
        <p:spPr/>
        <p:txBody>
          <a:bodyPr/>
          <a:lstStyle/>
          <a:p>
            <a:fld id="{7BF43D91-786D-4279-BB5C-7A4839CA4850}" type="slidenum">
              <a:rPr lang="he-IL" smtClean="0"/>
              <a:t>‹#›</a:t>
            </a:fld>
            <a:endParaRPr lang="he-IL"/>
          </a:p>
        </p:txBody>
      </p:sp>
    </p:spTree>
    <p:extLst>
      <p:ext uri="{BB962C8B-B14F-4D97-AF65-F5344CB8AC3E}">
        <p14:creationId xmlns:p14="http://schemas.microsoft.com/office/powerpoint/2010/main" val="1232310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46886-588C-18D7-3B9E-E5E61BB7C7D8}"/>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5110D6BA-C8FD-09F4-1C9A-290392E9E9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A84D32-BDC6-8F4F-514D-0A8F7F9754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3C22CB9F-69F9-A29D-759F-89DE573B80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DF9559-B537-8118-C30B-69291E8DAD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CBD4C8E7-DC9C-2FE2-5454-7BC648C99039}"/>
              </a:ext>
            </a:extLst>
          </p:cNvPr>
          <p:cNvSpPr>
            <a:spLocks noGrp="1"/>
          </p:cNvSpPr>
          <p:nvPr>
            <p:ph type="dt" sz="half" idx="10"/>
          </p:nvPr>
        </p:nvSpPr>
        <p:spPr/>
        <p:txBody>
          <a:bodyPr/>
          <a:lstStyle/>
          <a:p>
            <a:fld id="{01D66894-212E-422B-846C-61BA96585328}" type="datetimeFigureOut">
              <a:rPr lang="he-IL" smtClean="0"/>
              <a:t>כ"א/אלול/תשפ"ב</a:t>
            </a:fld>
            <a:endParaRPr lang="he-IL"/>
          </a:p>
        </p:txBody>
      </p:sp>
      <p:sp>
        <p:nvSpPr>
          <p:cNvPr id="8" name="Footer Placeholder 7">
            <a:extLst>
              <a:ext uri="{FF2B5EF4-FFF2-40B4-BE49-F238E27FC236}">
                <a16:creationId xmlns:a16="http://schemas.microsoft.com/office/drawing/2014/main" id="{472B89DA-17C6-D462-842F-A466F3D44771}"/>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28B8C561-62DD-25F4-9D0C-F418909E8F08}"/>
              </a:ext>
            </a:extLst>
          </p:cNvPr>
          <p:cNvSpPr>
            <a:spLocks noGrp="1"/>
          </p:cNvSpPr>
          <p:nvPr>
            <p:ph type="sldNum" sz="quarter" idx="12"/>
          </p:nvPr>
        </p:nvSpPr>
        <p:spPr/>
        <p:txBody>
          <a:bodyPr/>
          <a:lstStyle/>
          <a:p>
            <a:fld id="{7BF43D91-786D-4279-BB5C-7A4839CA4850}" type="slidenum">
              <a:rPr lang="he-IL" smtClean="0"/>
              <a:t>‹#›</a:t>
            </a:fld>
            <a:endParaRPr lang="he-IL"/>
          </a:p>
        </p:txBody>
      </p:sp>
    </p:spTree>
    <p:extLst>
      <p:ext uri="{BB962C8B-B14F-4D97-AF65-F5344CB8AC3E}">
        <p14:creationId xmlns:p14="http://schemas.microsoft.com/office/powerpoint/2010/main" val="51986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A1A49-D93E-4019-B611-3DE205BB58B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6DB3BDFD-2F9C-C1EC-2A2F-F218E4848777}"/>
              </a:ext>
            </a:extLst>
          </p:cNvPr>
          <p:cNvSpPr>
            <a:spLocks noGrp="1"/>
          </p:cNvSpPr>
          <p:nvPr>
            <p:ph type="dt" sz="half" idx="10"/>
          </p:nvPr>
        </p:nvSpPr>
        <p:spPr/>
        <p:txBody>
          <a:bodyPr/>
          <a:lstStyle/>
          <a:p>
            <a:fld id="{01D66894-212E-422B-846C-61BA96585328}" type="datetimeFigureOut">
              <a:rPr lang="he-IL" smtClean="0"/>
              <a:t>כ"א/אלול/תשפ"ב</a:t>
            </a:fld>
            <a:endParaRPr lang="he-IL"/>
          </a:p>
        </p:txBody>
      </p:sp>
      <p:sp>
        <p:nvSpPr>
          <p:cNvPr id="4" name="Footer Placeholder 3">
            <a:extLst>
              <a:ext uri="{FF2B5EF4-FFF2-40B4-BE49-F238E27FC236}">
                <a16:creationId xmlns:a16="http://schemas.microsoft.com/office/drawing/2014/main" id="{ED687837-49C4-3937-5287-2D8350644252}"/>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5F7E45E-4F17-DAB5-74B5-D92BF4E77461}"/>
              </a:ext>
            </a:extLst>
          </p:cNvPr>
          <p:cNvSpPr>
            <a:spLocks noGrp="1"/>
          </p:cNvSpPr>
          <p:nvPr>
            <p:ph type="sldNum" sz="quarter" idx="12"/>
          </p:nvPr>
        </p:nvSpPr>
        <p:spPr/>
        <p:txBody>
          <a:bodyPr/>
          <a:lstStyle/>
          <a:p>
            <a:fld id="{7BF43D91-786D-4279-BB5C-7A4839CA4850}" type="slidenum">
              <a:rPr lang="he-IL" smtClean="0"/>
              <a:t>‹#›</a:t>
            </a:fld>
            <a:endParaRPr lang="he-IL"/>
          </a:p>
        </p:txBody>
      </p:sp>
    </p:spTree>
    <p:extLst>
      <p:ext uri="{BB962C8B-B14F-4D97-AF65-F5344CB8AC3E}">
        <p14:creationId xmlns:p14="http://schemas.microsoft.com/office/powerpoint/2010/main" val="72763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70422-24E5-B774-CD14-52B7CCE4DF12}"/>
              </a:ext>
            </a:extLst>
          </p:cNvPr>
          <p:cNvSpPr>
            <a:spLocks noGrp="1"/>
          </p:cNvSpPr>
          <p:nvPr>
            <p:ph type="dt" sz="half" idx="10"/>
          </p:nvPr>
        </p:nvSpPr>
        <p:spPr/>
        <p:txBody>
          <a:bodyPr/>
          <a:lstStyle/>
          <a:p>
            <a:fld id="{01D66894-212E-422B-846C-61BA96585328}" type="datetimeFigureOut">
              <a:rPr lang="he-IL" smtClean="0"/>
              <a:t>כ"א/אלול/תשפ"ב</a:t>
            </a:fld>
            <a:endParaRPr lang="he-IL"/>
          </a:p>
        </p:txBody>
      </p:sp>
      <p:sp>
        <p:nvSpPr>
          <p:cNvPr id="3" name="Footer Placeholder 2">
            <a:extLst>
              <a:ext uri="{FF2B5EF4-FFF2-40B4-BE49-F238E27FC236}">
                <a16:creationId xmlns:a16="http://schemas.microsoft.com/office/drawing/2014/main" id="{5A00E031-9BC3-009D-488B-AEA63E1B89F0}"/>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2D0D8E4F-6478-F8AE-E889-3115A4DD6D63}"/>
              </a:ext>
            </a:extLst>
          </p:cNvPr>
          <p:cNvSpPr>
            <a:spLocks noGrp="1"/>
          </p:cNvSpPr>
          <p:nvPr>
            <p:ph type="sldNum" sz="quarter" idx="12"/>
          </p:nvPr>
        </p:nvSpPr>
        <p:spPr/>
        <p:txBody>
          <a:bodyPr/>
          <a:lstStyle/>
          <a:p>
            <a:fld id="{7BF43D91-786D-4279-BB5C-7A4839CA4850}" type="slidenum">
              <a:rPr lang="he-IL" smtClean="0"/>
              <a:t>‹#›</a:t>
            </a:fld>
            <a:endParaRPr lang="he-IL"/>
          </a:p>
        </p:txBody>
      </p:sp>
    </p:spTree>
    <p:extLst>
      <p:ext uri="{BB962C8B-B14F-4D97-AF65-F5344CB8AC3E}">
        <p14:creationId xmlns:p14="http://schemas.microsoft.com/office/powerpoint/2010/main" val="341675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0594C-FF39-A06C-E5EA-A155F0184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9DEA821E-1EC4-296D-045A-A894CDEDE3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0280A17-40D4-DDD3-017D-486CCCEEF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6ADD4-20A0-C412-AC65-0E511D870C75}"/>
              </a:ext>
            </a:extLst>
          </p:cNvPr>
          <p:cNvSpPr>
            <a:spLocks noGrp="1"/>
          </p:cNvSpPr>
          <p:nvPr>
            <p:ph type="dt" sz="half" idx="10"/>
          </p:nvPr>
        </p:nvSpPr>
        <p:spPr/>
        <p:txBody>
          <a:bodyPr/>
          <a:lstStyle/>
          <a:p>
            <a:fld id="{01D66894-212E-422B-846C-61BA96585328}" type="datetimeFigureOut">
              <a:rPr lang="he-IL" smtClean="0"/>
              <a:t>כ"א/אלול/תשפ"ב</a:t>
            </a:fld>
            <a:endParaRPr lang="he-IL"/>
          </a:p>
        </p:txBody>
      </p:sp>
      <p:sp>
        <p:nvSpPr>
          <p:cNvPr id="6" name="Footer Placeholder 5">
            <a:extLst>
              <a:ext uri="{FF2B5EF4-FFF2-40B4-BE49-F238E27FC236}">
                <a16:creationId xmlns:a16="http://schemas.microsoft.com/office/drawing/2014/main" id="{D19E2BBB-116C-BB83-9905-415359C6C9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51F6F52-C104-8B14-829E-66D895E00DC1}"/>
              </a:ext>
            </a:extLst>
          </p:cNvPr>
          <p:cNvSpPr>
            <a:spLocks noGrp="1"/>
          </p:cNvSpPr>
          <p:nvPr>
            <p:ph type="sldNum" sz="quarter" idx="12"/>
          </p:nvPr>
        </p:nvSpPr>
        <p:spPr/>
        <p:txBody>
          <a:bodyPr/>
          <a:lstStyle/>
          <a:p>
            <a:fld id="{7BF43D91-786D-4279-BB5C-7A4839CA4850}" type="slidenum">
              <a:rPr lang="he-IL" smtClean="0"/>
              <a:t>‹#›</a:t>
            </a:fld>
            <a:endParaRPr lang="he-IL"/>
          </a:p>
        </p:txBody>
      </p:sp>
    </p:spTree>
    <p:extLst>
      <p:ext uri="{BB962C8B-B14F-4D97-AF65-F5344CB8AC3E}">
        <p14:creationId xmlns:p14="http://schemas.microsoft.com/office/powerpoint/2010/main" val="3270844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FDBA1-06E0-AF38-9741-A34CE064C9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40C17303-9A87-12C2-9D69-890BCBA110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59E4FEC4-DC38-D26C-AD6E-8BF8C80C0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99047D-31E2-66C7-692B-996105977B6B}"/>
              </a:ext>
            </a:extLst>
          </p:cNvPr>
          <p:cNvSpPr>
            <a:spLocks noGrp="1"/>
          </p:cNvSpPr>
          <p:nvPr>
            <p:ph type="dt" sz="half" idx="10"/>
          </p:nvPr>
        </p:nvSpPr>
        <p:spPr/>
        <p:txBody>
          <a:bodyPr/>
          <a:lstStyle/>
          <a:p>
            <a:fld id="{01D66894-212E-422B-846C-61BA96585328}" type="datetimeFigureOut">
              <a:rPr lang="he-IL" smtClean="0"/>
              <a:t>כ"א/אלול/תשפ"ב</a:t>
            </a:fld>
            <a:endParaRPr lang="he-IL"/>
          </a:p>
        </p:txBody>
      </p:sp>
      <p:sp>
        <p:nvSpPr>
          <p:cNvPr id="6" name="Footer Placeholder 5">
            <a:extLst>
              <a:ext uri="{FF2B5EF4-FFF2-40B4-BE49-F238E27FC236}">
                <a16:creationId xmlns:a16="http://schemas.microsoft.com/office/drawing/2014/main" id="{A2FD00E1-0CD9-4E5E-7607-20808FA70EC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800B90A-23D9-7147-EF4F-F5E8650C5FE6}"/>
              </a:ext>
            </a:extLst>
          </p:cNvPr>
          <p:cNvSpPr>
            <a:spLocks noGrp="1"/>
          </p:cNvSpPr>
          <p:nvPr>
            <p:ph type="sldNum" sz="quarter" idx="12"/>
          </p:nvPr>
        </p:nvSpPr>
        <p:spPr/>
        <p:txBody>
          <a:bodyPr/>
          <a:lstStyle/>
          <a:p>
            <a:fld id="{7BF43D91-786D-4279-BB5C-7A4839CA4850}" type="slidenum">
              <a:rPr lang="he-IL" smtClean="0"/>
              <a:t>‹#›</a:t>
            </a:fld>
            <a:endParaRPr lang="he-IL"/>
          </a:p>
        </p:txBody>
      </p:sp>
    </p:spTree>
    <p:extLst>
      <p:ext uri="{BB962C8B-B14F-4D97-AF65-F5344CB8AC3E}">
        <p14:creationId xmlns:p14="http://schemas.microsoft.com/office/powerpoint/2010/main" val="276394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9C29F5-EE8D-BC7F-4B81-1B0EE26DE8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DEE0553-FE11-A761-95B9-AF9ACE7F5D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E772E3E-7F8F-347D-3504-63480F246F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D66894-212E-422B-846C-61BA96585328}" type="datetimeFigureOut">
              <a:rPr lang="he-IL" smtClean="0"/>
              <a:t>כ"א/אלול/תשפ"ב</a:t>
            </a:fld>
            <a:endParaRPr lang="he-IL"/>
          </a:p>
        </p:txBody>
      </p:sp>
      <p:sp>
        <p:nvSpPr>
          <p:cNvPr id="5" name="Footer Placeholder 4">
            <a:extLst>
              <a:ext uri="{FF2B5EF4-FFF2-40B4-BE49-F238E27FC236}">
                <a16:creationId xmlns:a16="http://schemas.microsoft.com/office/drawing/2014/main" id="{357261AD-0012-CFEF-6171-E9E7CF7B8F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96FDF334-654C-D45B-340A-BB3CD8E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F43D91-786D-4279-BB5C-7A4839CA4850}" type="slidenum">
              <a:rPr lang="he-IL" smtClean="0"/>
              <a:t>‹#›</a:t>
            </a:fld>
            <a:endParaRPr lang="he-IL"/>
          </a:p>
        </p:txBody>
      </p:sp>
    </p:spTree>
    <p:extLst>
      <p:ext uri="{BB962C8B-B14F-4D97-AF65-F5344CB8AC3E}">
        <p14:creationId xmlns:p14="http://schemas.microsoft.com/office/powerpoint/2010/main" val="3885834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9/17/2022</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a:p>
        </p:txBody>
      </p:sp>
    </p:spTree>
    <p:extLst>
      <p:ext uri="{BB962C8B-B14F-4D97-AF65-F5344CB8AC3E}">
        <p14:creationId xmlns:p14="http://schemas.microsoft.com/office/powerpoint/2010/main" val="781860923"/>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ustomXml" Target="../ink/ink5.xml"/><Relationship Id="rId3" Type="http://schemas.openxmlformats.org/officeDocument/2006/relationships/image" Target="../media/image13.png"/><Relationship Id="rId7" Type="http://schemas.openxmlformats.org/officeDocument/2006/relationships/customXml" Target="../ink/ink2.xml"/><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customXml" Target="../ink/ink4.xml"/><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customXml" Target="../ink/ink1.xml"/><Relationship Id="rId9" Type="http://schemas.openxmlformats.org/officeDocument/2006/relationships/customXml" Target="../ink/ink3.xml"/><Relationship Id="rId1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 Id="rId9" Type="http://schemas.openxmlformats.org/officeDocument/2006/relationships/image" Target="../media/image7.jp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8">
            <a:extLst>
              <a:ext uri="{FF2B5EF4-FFF2-40B4-BE49-F238E27FC236}">
                <a16:creationId xmlns:a16="http://schemas.microsoft.com/office/drawing/2014/main" id="{A38827F1-3359-44F6-9009-43AE2B17F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67" name="Rectangle 70">
            <a:extLst>
              <a:ext uri="{FF2B5EF4-FFF2-40B4-BE49-F238E27FC236}">
                <a16:creationId xmlns:a16="http://schemas.microsoft.com/office/drawing/2014/main" id="{17AFAD67-5350-4773-886F-D6DD7E66D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grpSp>
        <p:nvGrpSpPr>
          <p:cNvPr id="68" name="Group 72">
            <a:extLst>
              <a:ext uri="{FF2B5EF4-FFF2-40B4-BE49-F238E27FC236}">
                <a16:creationId xmlns:a16="http://schemas.microsoft.com/office/drawing/2014/main" id="{654AC0FE-C43D-49AC-9730-284354DEC8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297"/>
            <a:chOff x="628366" y="87"/>
            <a:chExt cx="10933011" cy="6864297"/>
          </a:xfrm>
        </p:grpSpPr>
        <p:cxnSp>
          <p:nvCxnSpPr>
            <p:cNvPr id="74" name="Straight Connector 73">
              <a:extLst>
                <a:ext uri="{FF2B5EF4-FFF2-40B4-BE49-F238E27FC236}">
                  <a16:creationId xmlns:a16="http://schemas.microsoft.com/office/drawing/2014/main" id="{246F6FE9-8F24-4E96-8FA6-DABE61A20C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C5E755-8FD9-4EBF-978B-015F9339F3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C7F63B7-3E85-42EC-8447-F6699247EC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0" name="Graphic 11">
              <a:extLst>
                <a:ext uri="{FF2B5EF4-FFF2-40B4-BE49-F238E27FC236}">
                  <a16:creationId xmlns:a16="http://schemas.microsoft.com/office/drawing/2014/main" id="{AFDFA9EA-AAC0-416F-A0E9-ACD410E9D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cxnSp>
          <p:nvCxnSpPr>
            <p:cNvPr id="78" name="Straight Connector 77">
              <a:extLst>
                <a:ext uri="{FF2B5EF4-FFF2-40B4-BE49-F238E27FC236}">
                  <a16:creationId xmlns:a16="http://schemas.microsoft.com/office/drawing/2014/main" id="{C4EF7E7E-9948-4D78-BE70-F624A62D85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975AAAB-9AEC-496F-94E4-CE5330CB49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1507"/>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5BF383-42C5-4FE4-894A-17B84AF224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908B4395-64E5-274C-EF62-4C4A2BF5620C}"/>
              </a:ext>
            </a:extLst>
          </p:cNvPr>
          <p:cNvGrpSpPr/>
          <p:nvPr/>
        </p:nvGrpSpPr>
        <p:grpSpPr>
          <a:xfrm>
            <a:off x="68095" y="72652"/>
            <a:ext cx="12052569" cy="6707527"/>
            <a:chOff x="836613" y="28575"/>
            <a:chExt cx="10582275" cy="6013451"/>
          </a:xfrm>
        </p:grpSpPr>
        <p:pic>
          <p:nvPicPr>
            <p:cNvPr id="29" name="Picture 28" descr="Close up of tiger eyes">
              <a:extLst>
                <a:ext uri="{FF2B5EF4-FFF2-40B4-BE49-F238E27FC236}">
                  <a16:creationId xmlns:a16="http://schemas.microsoft.com/office/drawing/2014/main" id="{46055EC7-5E40-7E63-6D0A-A7A3A038B1FA}"/>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7585075" y="2468563"/>
              <a:ext cx="3833813" cy="2276475"/>
            </a:xfrm>
            <a:prstGeom prst="rect">
              <a:avLst/>
            </a:prstGeom>
          </p:spPr>
        </p:pic>
        <p:grpSp>
          <p:nvGrpSpPr>
            <p:cNvPr id="30" name="Group 29">
              <a:extLst>
                <a:ext uri="{FF2B5EF4-FFF2-40B4-BE49-F238E27FC236}">
                  <a16:creationId xmlns:a16="http://schemas.microsoft.com/office/drawing/2014/main" id="{C06F9623-0B7C-84B2-A310-094BBAF60755}"/>
                </a:ext>
              </a:extLst>
            </p:cNvPr>
            <p:cNvGrpSpPr/>
            <p:nvPr/>
          </p:nvGrpSpPr>
          <p:grpSpPr>
            <a:xfrm>
              <a:off x="836613" y="28575"/>
              <a:ext cx="10582275" cy="6013451"/>
              <a:chOff x="836613" y="28575"/>
              <a:chExt cx="10582275" cy="6013451"/>
            </a:xfrm>
          </p:grpSpPr>
          <p:pic>
            <p:nvPicPr>
              <p:cNvPr id="31" name="Picture 30" descr="Baby elephant touching trunks with adult elephant">
                <a:extLst>
                  <a:ext uri="{FF2B5EF4-FFF2-40B4-BE49-F238E27FC236}">
                    <a16:creationId xmlns:a16="http://schemas.microsoft.com/office/drawing/2014/main" id="{F546A253-C345-39C4-10A8-4B4188368BF9}"/>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36613" y="28575"/>
                <a:ext cx="6673850" cy="3722688"/>
              </a:xfrm>
              <a:prstGeom prst="rect">
                <a:avLst/>
              </a:prstGeom>
            </p:spPr>
          </p:pic>
          <p:pic>
            <p:nvPicPr>
              <p:cNvPr id="32" name="Picture 31" descr="Mother and baby zebra">
                <a:extLst>
                  <a:ext uri="{FF2B5EF4-FFF2-40B4-BE49-F238E27FC236}">
                    <a16:creationId xmlns:a16="http://schemas.microsoft.com/office/drawing/2014/main" id="{63EC8180-0A03-37B8-A89C-D9E7DC579F51}"/>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836613" y="3824288"/>
                <a:ext cx="3363913" cy="2217738"/>
              </a:xfrm>
              <a:prstGeom prst="rect">
                <a:avLst/>
              </a:prstGeom>
            </p:spPr>
          </p:pic>
          <p:pic>
            <p:nvPicPr>
              <p:cNvPr id="33" name="Picture 32" descr="Lions running">
                <a:extLst>
                  <a:ext uri="{FF2B5EF4-FFF2-40B4-BE49-F238E27FC236}">
                    <a16:creationId xmlns:a16="http://schemas.microsoft.com/office/drawing/2014/main" id="{9AEC49EF-3099-25F2-687A-E9967000AD00}"/>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4275138" y="3824288"/>
                <a:ext cx="3236913" cy="2217738"/>
              </a:xfrm>
              <a:prstGeom prst="rect">
                <a:avLst/>
              </a:prstGeom>
            </p:spPr>
          </p:pic>
          <p:pic>
            <p:nvPicPr>
              <p:cNvPr id="34" name="Picture 33" descr="Deer fighting">
                <a:extLst>
                  <a:ext uri="{FF2B5EF4-FFF2-40B4-BE49-F238E27FC236}">
                    <a16:creationId xmlns:a16="http://schemas.microsoft.com/office/drawing/2014/main" id="{FD650A0C-8993-1673-BB00-A30C790D66DD}"/>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7585075" y="28575"/>
                <a:ext cx="3833813" cy="2366963"/>
              </a:xfrm>
              <a:prstGeom prst="rect">
                <a:avLst/>
              </a:prstGeom>
            </p:spPr>
          </p:pic>
          <p:pic>
            <p:nvPicPr>
              <p:cNvPr id="35" name="Picture 34" descr="Orangutan in the forest">
                <a:extLst>
                  <a:ext uri="{FF2B5EF4-FFF2-40B4-BE49-F238E27FC236}">
                    <a16:creationId xmlns:a16="http://schemas.microsoft.com/office/drawing/2014/main" id="{D16A8AA7-F8C3-F978-CD25-A78C67292C89}"/>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7585075" y="4819650"/>
                <a:ext cx="1878013" cy="1222375"/>
              </a:xfrm>
              <a:prstGeom prst="rect">
                <a:avLst/>
              </a:prstGeom>
            </p:spPr>
          </p:pic>
          <p:pic>
            <p:nvPicPr>
              <p:cNvPr id="36" name="Picture 35" descr="A fox looking at the camera">
                <a:extLst>
                  <a:ext uri="{FF2B5EF4-FFF2-40B4-BE49-F238E27FC236}">
                    <a16:creationId xmlns:a16="http://schemas.microsoft.com/office/drawing/2014/main" id="{791C5F3A-BDBC-0FC9-E3DE-45FD175E4380}"/>
                  </a:ext>
                </a:extLst>
              </p:cNvPr>
              <p:cNvPicPr>
                <a:picLocks noChangeAspect="1"/>
              </p:cNvPicPr>
              <p:nvPr/>
            </p:nvPicPr>
            <p:blipFill>
              <a:blip r:embed="rId8">
                <a:alphaModFix amt="50000"/>
                <a:extLst>
                  <a:ext uri="{28A0092B-C50C-407E-A947-70E740481C1C}">
                    <a14:useLocalDpi xmlns:a14="http://schemas.microsoft.com/office/drawing/2010/main" val="0"/>
                  </a:ext>
                </a:extLst>
              </a:blip>
              <a:stretch>
                <a:fillRect/>
              </a:stretch>
            </p:blipFill>
            <p:spPr>
              <a:xfrm>
                <a:off x="9536113" y="4819650"/>
                <a:ext cx="1882775" cy="1222375"/>
              </a:xfrm>
              <a:prstGeom prst="rect">
                <a:avLst/>
              </a:prstGeom>
            </p:spPr>
          </p:pic>
        </p:grpSp>
      </p:grpSp>
      <p:sp>
        <p:nvSpPr>
          <p:cNvPr id="40" name="TextBox 39">
            <a:extLst>
              <a:ext uri="{FF2B5EF4-FFF2-40B4-BE49-F238E27FC236}">
                <a16:creationId xmlns:a16="http://schemas.microsoft.com/office/drawing/2014/main" id="{0AA563D1-5A89-E8EA-52CB-F14B5051B1B6}"/>
              </a:ext>
            </a:extLst>
          </p:cNvPr>
          <p:cNvSpPr txBox="1"/>
          <p:nvPr/>
        </p:nvSpPr>
        <p:spPr>
          <a:xfrm>
            <a:off x="2978121" y="2448051"/>
            <a:ext cx="6176864" cy="261610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err="1">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iWildCam</a:t>
            </a:r>
            <a:r>
              <a:rPr kumimoji="0" lang="en-US" sz="6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 2022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By </a:t>
            </a:r>
            <a:r>
              <a:rPr kumimoji="0" lang="en-US" sz="3200" b="1" i="0" u="none" strike="noStrike" kern="1200" cap="none" spc="0" normalizeH="0" baseline="0" noProof="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Yarden Dahan</a:t>
            </a:r>
            <a:endParaRPr kumimoji="0" lang="en-US" sz="32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26329363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0CDBC5-0EA7-3F3F-14CD-FB01795C8841}"/>
              </a:ext>
            </a:extLst>
          </p:cNvPr>
          <p:cNvSpPr/>
          <p:nvPr/>
        </p:nvSpPr>
        <p:spPr>
          <a:xfrm>
            <a:off x="276537" y="1110565"/>
            <a:ext cx="11638925" cy="4733644"/>
          </a:xfrm>
          <a:prstGeom prst="round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64" name="Rectangle 63">
            <a:extLst>
              <a:ext uri="{FF2B5EF4-FFF2-40B4-BE49-F238E27FC236}">
                <a16:creationId xmlns:a16="http://schemas.microsoft.com/office/drawing/2014/main" id="{1EA2B08C-838A-208A-E2C4-A34FB433BB16}"/>
              </a:ext>
            </a:extLst>
          </p:cNvPr>
          <p:cNvSpPr/>
          <p:nvPr/>
        </p:nvSpPr>
        <p:spPr>
          <a:xfrm>
            <a:off x="1787723" y="548504"/>
            <a:ext cx="8947857" cy="3416320"/>
          </a:xfrm>
          <a:prstGeom prst="rect">
            <a:avLst/>
          </a:prstGeom>
          <a:noFill/>
        </p:spPr>
        <p:txBody>
          <a:bodyPr wrap="square" lIns="91440" tIns="45720" rIns="91440" bIns="45720">
            <a:spAutoFit/>
          </a:bodyPr>
          <a:lstStyle/>
          <a:p>
            <a:pPr algn="ctr"/>
            <a:r>
              <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rPr>
              <a:t>Step 3: </a:t>
            </a:r>
            <a:r>
              <a:rPr lang="en-US" sz="5400" b="1" u="sng" dirty="0">
                <a:ln w="22225">
                  <a:solidFill>
                    <a:schemeClr val="accent2"/>
                  </a:solidFill>
                  <a:prstDash val="solid"/>
                </a:ln>
                <a:solidFill>
                  <a:schemeClr val="accent2">
                    <a:lumMod val="40000"/>
                    <a:lumOff val="60000"/>
                  </a:schemeClr>
                </a:solidFill>
                <a:latin typeface="+mj-lt"/>
                <a:ea typeface="+mj-ea"/>
                <a:cs typeface="+mj-cs"/>
              </a:rPr>
              <a:t>Centroid-Tracker</a:t>
            </a:r>
          </a:p>
          <a:p>
            <a:pPr algn="ctr"/>
            <a:endParaRPr lang="en-US" sz="5400" b="1" u="sng" dirty="0">
              <a:ln w="22225">
                <a:solidFill>
                  <a:schemeClr val="accent2"/>
                </a:solidFill>
                <a:prstDash val="solid"/>
              </a:ln>
              <a:solidFill>
                <a:schemeClr val="accent2">
                  <a:lumMod val="40000"/>
                  <a:lumOff val="60000"/>
                </a:schemeClr>
              </a:solidFill>
              <a:latin typeface="+mj-lt"/>
              <a:ea typeface="+mj-ea"/>
              <a:cs typeface="+mj-cs"/>
            </a:endParaRPr>
          </a:p>
          <a:p>
            <a:pPr algn="ctr"/>
            <a:endPar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endParaRPr>
          </a:p>
          <a:p>
            <a:pPr algn="ctr"/>
            <a:r>
              <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rPr>
              <a:t>  </a:t>
            </a:r>
            <a:endParaRPr lang="he-IL" sz="5400" b="1" cap="none" spc="0" dirty="0">
              <a:ln w="22225">
                <a:solidFill>
                  <a:schemeClr val="accent2"/>
                </a:solidFill>
                <a:prstDash val="solid"/>
              </a:ln>
              <a:solidFill>
                <a:schemeClr val="accent2">
                  <a:lumMod val="40000"/>
                  <a:lumOff val="60000"/>
                </a:schemeClr>
              </a:solidFill>
              <a:effectLst/>
            </a:endParaRPr>
          </a:p>
        </p:txBody>
      </p:sp>
      <p:grpSp>
        <p:nvGrpSpPr>
          <p:cNvPr id="7" name="Group 6">
            <a:extLst>
              <a:ext uri="{FF2B5EF4-FFF2-40B4-BE49-F238E27FC236}">
                <a16:creationId xmlns:a16="http://schemas.microsoft.com/office/drawing/2014/main" id="{07406FA8-0613-6D77-54F8-8FCE06122F52}"/>
              </a:ext>
            </a:extLst>
          </p:cNvPr>
          <p:cNvGrpSpPr/>
          <p:nvPr/>
        </p:nvGrpSpPr>
        <p:grpSpPr>
          <a:xfrm>
            <a:off x="276537" y="2120920"/>
            <a:ext cx="6134424" cy="3325545"/>
            <a:chOff x="2042291" y="1048321"/>
            <a:chExt cx="8031348" cy="3757837"/>
          </a:xfrm>
        </p:grpSpPr>
        <p:grpSp>
          <p:nvGrpSpPr>
            <p:cNvPr id="8" name="Group 7">
              <a:extLst>
                <a:ext uri="{FF2B5EF4-FFF2-40B4-BE49-F238E27FC236}">
                  <a16:creationId xmlns:a16="http://schemas.microsoft.com/office/drawing/2014/main" id="{2A346BEE-B082-10EF-D7F8-2FCDEAD14522}"/>
                </a:ext>
              </a:extLst>
            </p:cNvPr>
            <p:cNvGrpSpPr/>
            <p:nvPr/>
          </p:nvGrpSpPr>
          <p:grpSpPr>
            <a:xfrm>
              <a:off x="2854080" y="1048321"/>
              <a:ext cx="6684170" cy="1741422"/>
              <a:chOff x="5507830" y="490129"/>
              <a:chExt cx="6684170" cy="1741422"/>
            </a:xfrm>
          </p:grpSpPr>
          <p:grpSp>
            <p:nvGrpSpPr>
              <p:cNvPr id="38" name="Group 37">
                <a:extLst>
                  <a:ext uri="{FF2B5EF4-FFF2-40B4-BE49-F238E27FC236}">
                    <a16:creationId xmlns:a16="http://schemas.microsoft.com/office/drawing/2014/main" id="{A4B38D8B-9DBF-3E54-C543-A88594E1D8E1}"/>
                  </a:ext>
                </a:extLst>
              </p:cNvPr>
              <p:cNvGrpSpPr/>
              <p:nvPr/>
            </p:nvGrpSpPr>
            <p:grpSpPr>
              <a:xfrm>
                <a:off x="5535216" y="490129"/>
                <a:ext cx="6656784" cy="1741422"/>
                <a:chOff x="0" y="810"/>
                <a:chExt cx="6656784" cy="1741422"/>
              </a:xfrm>
            </p:grpSpPr>
            <p:sp>
              <p:nvSpPr>
                <p:cNvPr id="45" name="Callout: Up Arrow 44">
                  <a:extLst>
                    <a:ext uri="{FF2B5EF4-FFF2-40B4-BE49-F238E27FC236}">
                      <a16:creationId xmlns:a16="http://schemas.microsoft.com/office/drawing/2014/main" id="{8AA918A4-CD8D-837D-D499-13F030717549}"/>
                    </a:ext>
                  </a:extLst>
                </p:cNvPr>
                <p:cNvSpPr/>
                <p:nvPr/>
              </p:nvSpPr>
              <p:spPr>
                <a:xfrm rot="10800000">
                  <a:off x="0" y="810"/>
                  <a:ext cx="6656784" cy="1741422"/>
                </a:xfrm>
                <a:prstGeom prst="upArrowCallout">
                  <a:avLst>
                    <a:gd name="adj1" fmla="val 25000"/>
                    <a:gd name="adj2" fmla="val 0"/>
                    <a:gd name="adj3" fmla="val 25000"/>
                    <a:gd name="adj4" fmla="val 6497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he-IL" dirty="0"/>
                </a:p>
              </p:txBody>
            </p:sp>
            <p:sp>
              <p:nvSpPr>
                <p:cNvPr id="46" name="Callout: Up Arrow 4">
                  <a:extLst>
                    <a:ext uri="{FF2B5EF4-FFF2-40B4-BE49-F238E27FC236}">
                      <a16:creationId xmlns:a16="http://schemas.microsoft.com/office/drawing/2014/main" id="{F7008251-B482-6E1A-AA95-E09413C925D7}"/>
                    </a:ext>
                  </a:extLst>
                </p:cNvPr>
                <p:cNvSpPr txBox="1"/>
                <p:nvPr/>
              </p:nvSpPr>
              <p:spPr>
                <a:xfrm>
                  <a:off x="0" y="810"/>
                  <a:ext cx="6656784" cy="6112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r>
                    <a:rPr lang="en-US" sz="2100" b="1" kern="1200" dirty="0"/>
                    <a:t>Object </a:t>
                  </a:r>
                  <a:r>
                    <a:rPr lang="en-US" sz="2400" b="1" kern="1200" dirty="0"/>
                    <a:t>Detection</a:t>
                  </a:r>
                  <a:r>
                    <a:rPr lang="en-US" sz="2100" b="1" kern="1200" dirty="0"/>
                    <a:t> Model</a:t>
                  </a:r>
                  <a:endParaRPr lang="he-IL" sz="2100" b="1" kern="1200" dirty="0"/>
                </a:p>
              </p:txBody>
            </p:sp>
          </p:grpSp>
          <p:grpSp>
            <p:nvGrpSpPr>
              <p:cNvPr id="39" name="Group 38">
                <a:extLst>
                  <a:ext uri="{FF2B5EF4-FFF2-40B4-BE49-F238E27FC236}">
                    <a16:creationId xmlns:a16="http://schemas.microsoft.com/office/drawing/2014/main" id="{FC2FB61A-B57D-E43B-91BE-56A20CDED73D}"/>
                  </a:ext>
                </a:extLst>
              </p:cNvPr>
              <p:cNvGrpSpPr/>
              <p:nvPr/>
            </p:nvGrpSpPr>
            <p:grpSpPr>
              <a:xfrm>
                <a:off x="5507830" y="1100496"/>
                <a:ext cx="3355778" cy="521557"/>
                <a:chOff x="-27386" y="611177"/>
                <a:chExt cx="3355778" cy="521557"/>
              </a:xfrm>
            </p:grpSpPr>
            <p:sp>
              <p:nvSpPr>
                <p:cNvPr id="43" name="Rectangle 42">
                  <a:extLst>
                    <a:ext uri="{FF2B5EF4-FFF2-40B4-BE49-F238E27FC236}">
                      <a16:creationId xmlns:a16="http://schemas.microsoft.com/office/drawing/2014/main" id="{F30D4CE7-5121-65B0-4DFC-DAB814DCB2A6}"/>
                    </a:ext>
                  </a:extLst>
                </p:cNvPr>
                <p:cNvSpPr/>
                <p:nvPr/>
              </p:nvSpPr>
              <p:spPr>
                <a:xfrm>
                  <a:off x="0" y="611177"/>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44" name="TextBox 43">
                  <a:extLst>
                    <a:ext uri="{FF2B5EF4-FFF2-40B4-BE49-F238E27FC236}">
                      <a16:creationId xmlns:a16="http://schemas.microsoft.com/office/drawing/2014/main" id="{F0C18D9A-6203-0901-E39F-19913335FB4E}"/>
                    </a:ext>
                  </a:extLst>
                </p:cNvPr>
                <p:cNvSpPr txBox="1"/>
                <p:nvPr/>
              </p:nvSpPr>
              <p:spPr>
                <a:xfrm>
                  <a:off x="-27386" y="612049"/>
                  <a:ext cx="3251283"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b="1" i="0" kern="1200" dirty="0"/>
                    <a:t>Mega Detector model</a:t>
                  </a:r>
                  <a:endParaRPr lang="he-IL" b="1" kern="1200" dirty="0"/>
                </a:p>
              </p:txBody>
            </p:sp>
          </p:grpSp>
          <p:grpSp>
            <p:nvGrpSpPr>
              <p:cNvPr id="40" name="Group 39">
                <a:extLst>
                  <a:ext uri="{FF2B5EF4-FFF2-40B4-BE49-F238E27FC236}">
                    <a16:creationId xmlns:a16="http://schemas.microsoft.com/office/drawing/2014/main" id="{72982FD0-FA62-BFF2-49A4-AD5DBF40CA2A}"/>
                  </a:ext>
                </a:extLst>
              </p:cNvPr>
              <p:cNvGrpSpPr/>
              <p:nvPr/>
            </p:nvGrpSpPr>
            <p:grpSpPr>
              <a:xfrm>
                <a:off x="8863608" y="1104148"/>
                <a:ext cx="3328392" cy="527636"/>
                <a:chOff x="3328392" y="614829"/>
                <a:chExt cx="3328392" cy="527636"/>
              </a:xfrm>
            </p:grpSpPr>
            <p:sp>
              <p:nvSpPr>
                <p:cNvPr id="41" name="Rectangle 40">
                  <a:extLst>
                    <a:ext uri="{FF2B5EF4-FFF2-40B4-BE49-F238E27FC236}">
                      <a16:creationId xmlns:a16="http://schemas.microsoft.com/office/drawing/2014/main" id="{50DE3164-17E7-F613-1C0A-6B7BB9E57439}"/>
                    </a:ext>
                  </a:extLst>
                </p:cNvPr>
                <p:cNvSpPr/>
                <p:nvPr/>
              </p:nvSpPr>
              <p:spPr>
                <a:xfrm>
                  <a:off x="3328392" y="614829"/>
                  <a:ext cx="3328392" cy="5148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42" name="TextBox 41">
                  <a:extLst>
                    <a:ext uri="{FF2B5EF4-FFF2-40B4-BE49-F238E27FC236}">
                      <a16:creationId xmlns:a16="http://schemas.microsoft.com/office/drawing/2014/main" id="{A662B918-D3C6-D2BE-70CD-5D4A1A61FFC2}"/>
                    </a:ext>
                  </a:extLst>
                </p:cNvPr>
                <p:cNvSpPr txBox="1"/>
                <p:nvPr/>
              </p:nvSpPr>
              <p:spPr>
                <a:xfrm>
                  <a:off x="3440486" y="621780"/>
                  <a:ext cx="3216297"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b="1" kern="1200" dirty="0"/>
                    <a:t>YOLOv5</a:t>
                  </a:r>
                  <a:endParaRPr lang="he-IL" sz="2400" b="1" kern="1200" dirty="0"/>
                </a:p>
              </p:txBody>
            </p:sp>
          </p:grpSp>
        </p:grpSp>
        <p:grpSp>
          <p:nvGrpSpPr>
            <p:cNvPr id="9" name="Group 8">
              <a:extLst>
                <a:ext uri="{FF2B5EF4-FFF2-40B4-BE49-F238E27FC236}">
                  <a16:creationId xmlns:a16="http://schemas.microsoft.com/office/drawing/2014/main" id="{59A30D24-8B92-DBB0-2353-781FB53B0AC1}"/>
                </a:ext>
              </a:extLst>
            </p:cNvPr>
            <p:cNvGrpSpPr/>
            <p:nvPr/>
          </p:nvGrpSpPr>
          <p:grpSpPr>
            <a:xfrm>
              <a:off x="2042291" y="3047471"/>
              <a:ext cx="3977429" cy="1758687"/>
              <a:chOff x="2042291" y="3047471"/>
              <a:chExt cx="3977429" cy="1758687"/>
            </a:xfrm>
          </p:grpSpPr>
          <p:grpSp>
            <p:nvGrpSpPr>
              <p:cNvPr id="24" name="Group 23">
                <a:extLst>
                  <a:ext uri="{FF2B5EF4-FFF2-40B4-BE49-F238E27FC236}">
                    <a16:creationId xmlns:a16="http://schemas.microsoft.com/office/drawing/2014/main" id="{966555F9-ECE7-994F-6351-06EAD171873E}"/>
                  </a:ext>
                </a:extLst>
              </p:cNvPr>
              <p:cNvGrpSpPr/>
              <p:nvPr/>
            </p:nvGrpSpPr>
            <p:grpSpPr>
              <a:xfrm>
                <a:off x="2121368" y="3047471"/>
                <a:ext cx="3898352" cy="1758687"/>
                <a:chOff x="2121368" y="3047471"/>
                <a:chExt cx="3898352" cy="1758687"/>
              </a:xfrm>
            </p:grpSpPr>
            <p:grpSp>
              <p:nvGrpSpPr>
                <p:cNvPr id="27" name="Group 26">
                  <a:extLst>
                    <a:ext uri="{FF2B5EF4-FFF2-40B4-BE49-F238E27FC236}">
                      <a16:creationId xmlns:a16="http://schemas.microsoft.com/office/drawing/2014/main" id="{89ABBF6D-C08A-32F1-8784-168F73B44BF5}"/>
                    </a:ext>
                  </a:extLst>
                </p:cNvPr>
                <p:cNvGrpSpPr/>
                <p:nvPr/>
              </p:nvGrpSpPr>
              <p:grpSpPr>
                <a:xfrm>
                  <a:off x="2121368" y="3047471"/>
                  <a:ext cx="3898352" cy="1758687"/>
                  <a:chOff x="6134535" y="2346155"/>
                  <a:chExt cx="6694783" cy="1758687"/>
                </a:xfrm>
              </p:grpSpPr>
              <p:grpSp>
                <p:nvGrpSpPr>
                  <p:cNvPr id="29" name="Group 28">
                    <a:extLst>
                      <a:ext uri="{FF2B5EF4-FFF2-40B4-BE49-F238E27FC236}">
                        <a16:creationId xmlns:a16="http://schemas.microsoft.com/office/drawing/2014/main" id="{05C497A8-84FC-03FA-CE6D-03AAC9E81D70}"/>
                      </a:ext>
                    </a:extLst>
                  </p:cNvPr>
                  <p:cNvGrpSpPr/>
                  <p:nvPr/>
                </p:nvGrpSpPr>
                <p:grpSpPr>
                  <a:xfrm>
                    <a:off x="6134535" y="2346155"/>
                    <a:ext cx="6656784" cy="1758687"/>
                    <a:chOff x="-37999" y="1725248"/>
                    <a:chExt cx="6656784" cy="1758687"/>
                  </a:xfrm>
                </p:grpSpPr>
                <p:sp>
                  <p:nvSpPr>
                    <p:cNvPr id="36" name="Callout: Up Arrow 35">
                      <a:extLst>
                        <a:ext uri="{FF2B5EF4-FFF2-40B4-BE49-F238E27FC236}">
                          <a16:creationId xmlns:a16="http://schemas.microsoft.com/office/drawing/2014/main" id="{4FC63B11-F12F-BB74-C240-90D3717755A1}"/>
                        </a:ext>
                      </a:extLst>
                    </p:cNvPr>
                    <p:cNvSpPr/>
                    <p:nvPr/>
                  </p:nvSpPr>
                  <p:spPr>
                    <a:xfrm rot="10800000">
                      <a:off x="-37999" y="1742513"/>
                      <a:ext cx="6656784" cy="1741422"/>
                    </a:xfrm>
                    <a:prstGeom prst="upArrowCallout">
                      <a:avLst>
                        <a:gd name="adj1" fmla="val 0"/>
                        <a:gd name="adj2" fmla="val 0"/>
                        <a:gd name="adj3" fmla="val 25000"/>
                        <a:gd name="adj4" fmla="val 6497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7" name="Callout: Up Arrow 4">
                      <a:extLst>
                        <a:ext uri="{FF2B5EF4-FFF2-40B4-BE49-F238E27FC236}">
                          <a16:creationId xmlns:a16="http://schemas.microsoft.com/office/drawing/2014/main" id="{F76F518C-5B2E-3EAF-A397-436B7A8CA96F}"/>
                        </a:ext>
                      </a:extLst>
                    </p:cNvPr>
                    <p:cNvSpPr txBox="1"/>
                    <p:nvPr/>
                  </p:nvSpPr>
                  <p:spPr>
                    <a:xfrm>
                      <a:off x="2" y="1725248"/>
                      <a:ext cx="6551506" cy="6112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endParaRPr lang="he-IL" sz="2100" kern="1200" dirty="0"/>
                    </a:p>
                  </p:txBody>
                </p:sp>
              </p:grpSp>
              <p:grpSp>
                <p:nvGrpSpPr>
                  <p:cNvPr id="30" name="Group 29">
                    <a:extLst>
                      <a:ext uri="{FF2B5EF4-FFF2-40B4-BE49-F238E27FC236}">
                        <a16:creationId xmlns:a16="http://schemas.microsoft.com/office/drawing/2014/main" id="{1A2FA1DF-E724-D3E4-059F-D8E42919CDAA}"/>
                      </a:ext>
                    </a:extLst>
                  </p:cNvPr>
                  <p:cNvGrpSpPr/>
                  <p:nvPr/>
                </p:nvGrpSpPr>
                <p:grpSpPr>
                  <a:xfrm>
                    <a:off x="6161844" y="2957395"/>
                    <a:ext cx="3339082" cy="520685"/>
                    <a:chOff x="-10690" y="2336488"/>
                    <a:chExt cx="3339082" cy="520685"/>
                  </a:xfrm>
                </p:grpSpPr>
                <p:sp>
                  <p:nvSpPr>
                    <p:cNvPr id="34" name="Rectangle 33">
                      <a:extLst>
                        <a:ext uri="{FF2B5EF4-FFF2-40B4-BE49-F238E27FC236}">
                          <a16:creationId xmlns:a16="http://schemas.microsoft.com/office/drawing/2014/main" id="{3755E8FD-84F3-53E2-D8BD-086DA5F913AA}"/>
                        </a:ext>
                      </a:extLst>
                    </p:cNvPr>
                    <p:cNvSpPr/>
                    <p:nvPr/>
                  </p:nvSpPr>
                  <p:spPr>
                    <a:xfrm>
                      <a:off x="0" y="2336488"/>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35" name="TextBox 34">
                      <a:extLst>
                        <a:ext uri="{FF2B5EF4-FFF2-40B4-BE49-F238E27FC236}">
                          <a16:creationId xmlns:a16="http://schemas.microsoft.com/office/drawing/2014/main" id="{9F8856F9-8E75-4D22-5FF6-5FCBE8FCB24D}"/>
                        </a:ext>
                      </a:extLst>
                    </p:cNvPr>
                    <p:cNvSpPr txBox="1"/>
                    <p:nvPr/>
                  </p:nvSpPr>
                  <p:spPr>
                    <a:xfrm>
                      <a:off x="-10690" y="2336488"/>
                      <a:ext cx="333908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endParaRPr lang="he-IL" sz="2600" kern="1200" dirty="0"/>
                    </a:p>
                  </p:txBody>
                </p:sp>
              </p:grpSp>
              <p:grpSp>
                <p:nvGrpSpPr>
                  <p:cNvPr id="31" name="Group 30">
                    <a:extLst>
                      <a:ext uri="{FF2B5EF4-FFF2-40B4-BE49-F238E27FC236}">
                        <a16:creationId xmlns:a16="http://schemas.microsoft.com/office/drawing/2014/main" id="{BCC91ECA-B69C-BE2C-CAEF-80912EFA4A58}"/>
                      </a:ext>
                    </a:extLst>
                  </p:cNvPr>
                  <p:cNvGrpSpPr/>
                  <p:nvPr/>
                </p:nvGrpSpPr>
                <p:grpSpPr>
                  <a:xfrm>
                    <a:off x="9500926" y="2957395"/>
                    <a:ext cx="3328392" cy="520685"/>
                    <a:chOff x="3328392" y="2336488"/>
                    <a:chExt cx="3328392" cy="520685"/>
                  </a:xfrm>
                </p:grpSpPr>
                <p:sp>
                  <p:nvSpPr>
                    <p:cNvPr id="32" name="Rectangle 31">
                      <a:extLst>
                        <a:ext uri="{FF2B5EF4-FFF2-40B4-BE49-F238E27FC236}">
                          <a16:creationId xmlns:a16="http://schemas.microsoft.com/office/drawing/2014/main" id="{5C710138-D0F8-14E2-ED07-A7C9C15E7363}"/>
                        </a:ext>
                      </a:extLst>
                    </p:cNvPr>
                    <p:cNvSpPr/>
                    <p:nvPr/>
                  </p:nvSpPr>
                  <p:spPr>
                    <a:xfrm>
                      <a:off x="3328392" y="2336488"/>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B72C3C64-126D-5704-0E54-872F54B34DB2}"/>
                        </a:ext>
                      </a:extLst>
                    </p:cNvPr>
                    <p:cNvSpPr txBox="1"/>
                    <p:nvPr/>
                  </p:nvSpPr>
                  <p:spPr>
                    <a:xfrm>
                      <a:off x="3328392" y="2336488"/>
                      <a:ext cx="3317704"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endParaRPr lang="he-IL" sz="2600" kern="1200" dirty="0"/>
                    </a:p>
                  </p:txBody>
                </p:sp>
              </p:grpSp>
            </p:grpSp>
            <p:sp>
              <p:nvSpPr>
                <p:cNvPr id="28" name="TextBox 27">
                  <a:extLst>
                    <a:ext uri="{FF2B5EF4-FFF2-40B4-BE49-F238E27FC236}">
                      <a16:creationId xmlns:a16="http://schemas.microsoft.com/office/drawing/2014/main" id="{54DB914F-4547-FF4A-DE43-4489C54149FB}"/>
                    </a:ext>
                  </a:extLst>
                </p:cNvPr>
                <p:cNvSpPr txBox="1"/>
                <p:nvPr/>
              </p:nvSpPr>
              <p:spPr>
                <a:xfrm>
                  <a:off x="2216667" y="3064736"/>
                  <a:ext cx="3667169" cy="452121"/>
                </a:xfrm>
                <a:prstGeom prst="rect">
                  <a:avLst/>
                </a:prstGeom>
                <a:noFill/>
              </p:spPr>
              <p:txBody>
                <a:bodyPr wrap="square">
                  <a:spAutoFit/>
                </a:bodyPr>
                <a:lstStyle/>
                <a:p>
                  <a:pPr algn="ctr"/>
                  <a:r>
                    <a:rPr lang="en-US" sz="2000" b="1" dirty="0"/>
                    <a:t>Multiple Object Tracking</a:t>
                  </a:r>
                  <a:endParaRPr lang="he-IL" sz="2000" b="1" dirty="0"/>
                </a:p>
              </p:txBody>
            </p:sp>
          </p:grpSp>
          <p:sp>
            <p:nvSpPr>
              <p:cNvPr id="25" name="TextBox 24">
                <a:extLst>
                  <a:ext uri="{FF2B5EF4-FFF2-40B4-BE49-F238E27FC236}">
                    <a16:creationId xmlns:a16="http://schemas.microsoft.com/office/drawing/2014/main" id="{F2966302-6069-EEB3-7FCC-F18EFC9071CE}"/>
                  </a:ext>
                </a:extLst>
              </p:cNvPr>
              <p:cNvSpPr txBox="1"/>
              <p:nvPr/>
            </p:nvSpPr>
            <p:spPr>
              <a:xfrm>
                <a:off x="2042291" y="3659262"/>
                <a:ext cx="2140521" cy="4902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i="0" dirty="0">
                    <a:effectLst/>
                  </a:rPr>
                  <a:t>Deep-Sort-Tracker</a:t>
                </a:r>
                <a:endParaRPr lang="he-IL" sz="1200" kern="1200" dirty="0"/>
              </a:p>
            </p:txBody>
          </p:sp>
          <p:sp>
            <p:nvSpPr>
              <p:cNvPr id="26" name="TextBox 25">
                <a:extLst>
                  <a:ext uri="{FF2B5EF4-FFF2-40B4-BE49-F238E27FC236}">
                    <a16:creationId xmlns:a16="http://schemas.microsoft.com/office/drawing/2014/main" id="{932C2D22-2E2B-2154-9CAC-46E7ABC68A27}"/>
                  </a:ext>
                </a:extLst>
              </p:cNvPr>
              <p:cNvSpPr txBox="1"/>
              <p:nvPr/>
            </p:nvSpPr>
            <p:spPr>
              <a:xfrm>
                <a:off x="4050251" y="3651804"/>
                <a:ext cx="1963245"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i="0" dirty="0">
                    <a:effectLst/>
                  </a:rPr>
                  <a:t>Centroid-Tracker</a:t>
                </a:r>
                <a:endParaRPr lang="he-IL" sz="1400" kern="1200" dirty="0"/>
              </a:p>
            </p:txBody>
          </p:sp>
        </p:grpSp>
        <p:grpSp>
          <p:nvGrpSpPr>
            <p:cNvPr id="10" name="Group 9">
              <a:extLst>
                <a:ext uri="{FF2B5EF4-FFF2-40B4-BE49-F238E27FC236}">
                  <a16:creationId xmlns:a16="http://schemas.microsoft.com/office/drawing/2014/main" id="{C3C02512-B1A9-FD2A-D2B9-6238FF6D0647}"/>
                </a:ext>
              </a:extLst>
            </p:cNvPr>
            <p:cNvGrpSpPr/>
            <p:nvPr/>
          </p:nvGrpSpPr>
          <p:grpSpPr>
            <a:xfrm>
              <a:off x="6197105" y="3069777"/>
              <a:ext cx="3876534" cy="1109619"/>
              <a:chOff x="6197105" y="3069777"/>
              <a:chExt cx="3876534" cy="1109619"/>
            </a:xfrm>
          </p:grpSpPr>
          <p:grpSp>
            <p:nvGrpSpPr>
              <p:cNvPr id="13" name="Group 12">
                <a:extLst>
                  <a:ext uri="{FF2B5EF4-FFF2-40B4-BE49-F238E27FC236}">
                    <a16:creationId xmlns:a16="http://schemas.microsoft.com/office/drawing/2014/main" id="{A02A2CB8-04AF-2AAB-E409-4D25F57FCD22}"/>
                  </a:ext>
                </a:extLst>
              </p:cNvPr>
              <p:cNvGrpSpPr/>
              <p:nvPr/>
            </p:nvGrpSpPr>
            <p:grpSpPr>
              <a:xfrm>
                <a:off x="6197105" y="3069777"/>
                <a:ext cx="3876534" cy="1109619"/>
                <a:chOff x="6329027" y="4245207"/>
                <a:chExt cx="6678754" cy="1109619"/>
              </a:xfrm>
            </p:grpSpPr>
            <p:grpSp>
              <p:nvGrpSpPr>
                <p:cNvPr id="15" name="Group 14">
                  <a:extLst>
                    <a:ext uri="{FF2B5EF4-FFF2-40B4-BE49-F238E27FC236}">
                      <a16:creationId xmlns:a16="http://schemas.microsoft.com/office/drawing/2014/main" id="{660510B8-1ABD-AF48-A7D6-3B88094C4C84}"/>
                    </a:ext>
                  </a:extLst>
                </p:cNvPr>
                <p:cNvGrpSpPr/>
                <p:nvPr/>
              </p:nvGrpSpPr>
              <p:grpSpPr>
                <a:xfrm>
                  <a:off x="6350997" y="4245207"/>
                  <a:ext cx="6656784" cy="1109619"/>
                  <a:chOff x="0" y="3449687"/>
                  <a:chExt cx="6656784" cy="1109619"/>
                </a:xfrm>
              </p:grpSpPr>
              <p:sp>
                <p:nvSpPr>
                  <p:cNvPr id="22" name="Rectangle 21">
                    <a:extLst>
                      <a:ext uri="{FF2B5EF4-FFF2-40B4-BE49-F238E27FC236}">
                        <a16:creationId xmlns:a16="http://schemas.microsoft.com/office/drawing/2014/main" id="{7A2AAC9B-D9EB-33D1-AD23-DDF2B9E0BB16}"/>
                      </a:ext>
                    </a:extLst>
                  </p:cNvPr>
                  <p:cNvSpPr/>
                  <p:nvPr/>
                </p:nvSpPr>
                <p:spPr>
                  <a:xfrm>
                    <a:off x="0" y="3449687"/>
                    <a:ext cx="6656784" cy="1109619"/>
                  </a:xfrm>
                  <a:prstGeom prst="rect">
                    <a:avLst/>
                  </a:prstGeom>
                  <a:ln>
                    <a:noFill/>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1C71E36F-B567-E91D-0A81-3B72EFC9D802}"/>
                      </a:ext>
                    </a:extLst>
                  </p:cNvPr>
                  <p:cNvSpPr txBox="1"/>
                  <p:nvPr/>
                </p:nvSpPr>
                <p:spPr>
                  <a:xfrm>
                    <a:off x="269260" y="3449687"/>
                    <a:ext cx="6387524" cy="6114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endParaRPr lang="he-IL" sz="2100" kern="1200" dirty="0"/>
                  </a:p>
                </p:txBody>
              </p:sp>
            </p:grpSp>
            <p:grpSp>
              <p:nvGrpSpPr>
                <p:cNvPr id="16" name="Group 15">
                  <a:extLst>
                    <a:ext uri="{FF2B5EF4-FFF2-40B4-BE49-F238E27FC236}">
                      <a16:creationId xmlns:a16="http://schemas.microsoft.com/office/drawing/2014/main" id="{E7718218-EFA2-9105-9A68-7F66FA5A8D0E}"/>
                    </a:ext>
                  </a:extLst>
                </p:cNvPr>
                <p:cNvGrpSpPr/>
                <p:nvPr/>
              </p:nvGrpSpPr>
              <p:grpSpPr>
                <a:xfrm>
                  <a:off x="6329027" y="4833985"/>
                  <a:ext cx="3350361" cy="520841"/>
                  <a:chOff x="-21970" y="4038465"/>
                  <a:chExt cx="3350361" cy="520841"/>
                </a:xfrm>
              </p:grpSpPr>
              <p:sp>
                <p:nvSpPr>
                  <p:cNvPr id="20" name="Rectangle 19">
                    <a:extLst>
                      <a:ext uri="{FF2B5EF4-FFF2-40B4-BE49-F238E27FC236}">
                        <a16:creationId xmlns:a16="http://schemas.microsoft.com/office/drawing/2014/main" id="{BA9C5A9E-299D-A684-342F-DAD8AC599B55}"/>
                      </a:ext>
                    </a:extLst>
                  </p:cNvPr>
                  <p:cNvSpPr/>
                  <p:nvPr/>
                </p:nvSpPr>
                <p:spPr>
                  <a:xfrm>
                    <a:off x="-10722" y="4038465"/>
                    <a:ext cx="3339113" cy="5208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1" name="TextBox 20">
                    <a:extLst>
                      <a:ext uri="{FF2B5EF4-FFF2-40B4-BE49-F238E27FC236}">
                        <a16:creationId xmlns:a16="http://schemas.microsoft.com/office/drawing/2014/main" id="{923BB0F8-4870-DFD9-494B-E39189695FA2}"/>
                      </a:ext>
                    </a:extLst>
                  </p:cNvPr>
                  <p:cNvSpPr txBox="1"/>
                  <p:nvPr/>
                </p:nvSpPr>
                <p:spPr>
                  <a:xfrm>
                    <a:off x="-21970" y="4095466"/>
                    <a:ext cx="3350361" cy="433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kern="1200" dirty="0"/>
                      <a:t>Detections with Conf &gt; 0.95</a:t>
                    </a:r>
                    <a:endParaRPr lang="he-IL" sz="1200" kern="1200" dirty="0"/>
                  </a:p>
                </p:txBody>
              </p:sp>
            </p:grpSp>
            <p:grpSp>
              <p:nvGrpSpPr>
                <p:cNvPr id="17" name="Group 16">
                  <a:extLst>
                    <a:ext uri="{FF2B5EF4-FFF2-40B4-BE49-F238E27FC236}">
                      <a16:creationId xmlns:a16="http://schemas.microsoft.com/office/drawing/2014/main" id="{B95A5781-9329-9036-0868-BB340B66B4DE}"/>
                    </a:ext>
                  </a:extLst>
                </p:cNvPr>
                <p:cNvGrpSpPr/>
                <p:nvPr/>
              </p:nvGrpSpPr>
              <p:grpSpPr>
                <a:xfrm>
                  <a:off x="9679389" y="4833984"/>
                  <a:ext cx="3328392" cy="520841"/>
                  <a:chOff x="3328392" y="4038464"/>
                  <a:chExt cx="3328392" cy="520841"/>
                </a:xfrm>
              </p:grpSpPr>
              <p:sp>
                <p:nvSpPr>
                  <p:cNvPr id="18" name="Rectangle 17">
                    <a:extLst>
                      <a:ext uri="{FF2B5EF4-FFF2-40B4-BE49-F238E27FC236}">
                        <a16:creationId xmlns:a16="http://schemas.microsoft.com/office/drawing/2014/main" id="{40810A0E-A96D-A897-D425-A249BB89EA67}"/>
                      </a:ext>
                    </a:extLst>
                  </p:cNvPr>
                  <p:cNvSpPr/>
                  <p:nvPr/>
                </p:nvSpPr>
                <p:spPr>
                  <a:xfrm>
                    <a:off x="3328392" y="4038464"/>
                    <a:ext cx="3328392" cy="5208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9" name="TextBox 18">
                    <a:extLst>
                      <a:ext uri="{FF2B5EF4-FFF2-40B4-BE49-F238E27FC236}">
                        <a16:creationId xmlns:a16="http://schemas.microsoft.com/office/drawing/2014/main" id="{0A7FDD12-6403-7BBD-6CAC-5D0F2208A1E5}"/>
                      </a:ext>
                    </a:extLst>
                  </p:cNvPr>
                  <p:cNvSpPr txBox="1"/>
                  <p:nvPr/>
                </p:nvSpPr>
                <p:spPr>
                  <a:xfrm>
                    <a:off x="3350361" y="4095467"/>
                    <a:ext cx="3306423" cy="433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kern="1200" dirty="0"/>
                      <a:t>Detections with Conf &gt; 0.9</a:t>
                    </a:r>
                    <a:endParaRPr lang="he-IL" sz="1200" kern="1200" dirty="0"/>
                  </a:p>
                </p:txBody>
              </p:sp>
            </p:grpSp>
          </p:grpSp>
          <p:sp>
            <p:nvSpPr>
              <p:cNvPr id="14" name="TextBox 13">
                <a:extLst>
                  <a:ext uri="{FF2B5EF4-FFF2-40B4-BE49-F238E27FC236}">
                    <a16:creationId xmlns:a16="http://schemas.microsoft.com/office/drawing/2014/main" id="{7FB499EC-74CC-8DAB-6E98-78D6ECF619DC}"/>
                  </a:ext>
                </a:extLst>
              </p:cNvPr>
              <p:cNvSpPr txBox="1"/>
              <p:nvPr/>
            </p:nvSpPr>
            <p:spPr>
              <a:xfrm>
                <a:off x="6709583" y="3126043"/>
                <a:ext cx="2864329" cy="452121"/>
              </a:xfrm>
              <a:prstGeom prst="rect">
                <a:avLst/>
              </a:prstGeom>
              <a:noFill/>
            </p:spPr>
            <p:txBody>
              <a:bodyPr wrap="square">
                <a:spAutoFit/>
              </a:bodyPr>
              <a:lstStyle/>
              <a:p>
                <a:pPr algn="ctr"/>
                <a:r>
                  <a:rPr lang="en-US" sz="2000" b="1" dirty="0"/>
                  <a:t>Counting heuristic</a:t>
                </a:r>
                <a:endParaRPr lang="he-IL" sz="2000" b="1" dirty="0"/>
              </a:p>
            </p:txBody>
          </p:sp>
        </p:grpSp>
        <p:sp>
          <p:nvSpPr>
            <p:cNvPr id="11" name="Arrow: Down 10">
              <a:extLst>
                <a:ext uri="{FF2B5EF4-FFF2-40B4-BE49-F238E27FC236}">
                  <a16:creationId xmlns:a16="http://schemas.microsoft.com/office/drawing/2014/main" id="{EF80ED80-DFF9-E69C-7ACD-C1723D31C40E}"/>
                </a:ext>
              </a:extLst>
            </p:cNvPr>
            <p:cNvSpPr/>
            <p:nvPr/>
          </p:nvSpPr>
          <p:spPr>
            <a:xfrm>
              <a:off x="3913622" y="2162716"/>
              <a:ext cx="1039098" cy="922083"/>
            </a:xfrm>
            <a:prstGeom prst="downArrow">
              <a:avLst>
                <a:gd name="adj1" fmla="val 43023"/>
                <a:gd name="adj2" fmla="val 50000"/>
              </a:avLst>
            </a:prstGeom>
            <a:solidFill>
              <a:srgbClr val="FFC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Arrow: Down 11">
              <a:extLst>
                <a:ext uri="{FF2B5EF4-FFF2-40B4-BE49-F238E27FC236}">
                  <a16:creationId xmlns:a16="http://schemas.microsoft.com/office/drawing/2014/main" id="{8844B097-8DDE-EE9D-1932-3A6004E40A7B}"/>
                </a:ext>
              </a:extLst>
            </p:cNvPr>
            <p:cNvSpPr/>
            <p:nvPr/>
          </p:nvSpPr>
          <p:spPr>
            <a:xfrm>
              <a:off x="7354505" y="2169602"/>
              <a:ext cx="1039098" cy="922083"/>
            </a:xfrm>
            <a:prstGeom prst="downArrow">
              <a:avLst>
                <a:gd name="adj1" fmla="val 43023"/>
                <a:gd name="adj2" fmla="val 50000"/>
              </a:avLst>
            </a:prstGeom>
            <a:solidFill>
              <a:srgbClr val="FFC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2" name="타원 61">
            <a:extLst>
              <a:ext uri="{FF2B5EF4-FFF2-40B4-BE49-F238E27FC236}">
                <a16:creationId xmlns:a16="http://schemas.microsoft.com/office/drawing/2014/main" id="{6A900F43-7B61-4A46-B938-A626A95E2E9C}"/>
              </a:ext>
            </a:extLst>
          </p:cNvPr>
          <p:cNvSpPr/>
          <p:nvPr/>
        </p:nvSpPr>
        <p:spPr>
          <a:xfrm>
            <a:off x="1868533" y="4452995"/>
            <a:ext cx="1399180" cy="417491"/>
          </a:xfrm>
          <a:prstGeom prst="ellipse">
            <a:avLst/>
          </a:prstGeom>
          <a:solidFill>
            <a:srgbClr val="E71224">
              <a:alpha val="0"/>
            </a:srgbClr>
          </a:solidFill>
          <a:ln w="69850">
            <a:solidFill>
              <a:srgbClr val="E71224">
                <a:alpha val="71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dirty="0">
                <a:solidFill>
                  <a:srgbClr val="E71224"/>
                </a:solidFill>
              </a:rPr>
              <a:t> </a:t>
            </a:r>
          </a:p>
        </p:txBody>
      </p:sp>
      <p:sp>
        <p:nvSpPr>
          <p:cNvPr id="76" name="TextBox 75">
            <a:extLst>
              <a:ext uri="{FF2B5EF4-FFF2-40B4-BE49-F238E27FC236}">
                <a16:creationId xmlns:a16="http://schemas.microsoft.com/office/drawing/2014/main" id="{2759FF0D-E88B-623B-E628-D6EC8B5B662A}"/>
              </a:ext>
            </a:extLst>
          </p:cNvPr>
          <p:cNvSpPr txBox="1"/>
          <p:nvPr/>
        </p:nvSpPr>
        <p:spPr>
          <a:xfrm>
            <a:off x="6556190" y="1607813"/>
            <a:ext cx="5366593" cy="369332"/>
          </a:xfrm>
          <a:prstGeom prst="rect">
            <a:avLst/>
          </a:prstGeom>
          <a:noFill/>
        </p:spPr>
        <p:txBody>
          <a:bodyPr wrap="square" rtlCol="1">
            <a:spAutoFit/>
          </a:bodyPr>
          <a:lstStyle/>
          <a:p>
            <a:pPr marL="285750" indent="-285750">
              <a:buFont typeface="Wingdings" panose="05000000000000000000" pitchFamily="2" charset="2"/>
              <a:buChar char="ü"/>
            </a:pPr>
            <a:endParaRPr lang="he-IL" dirty="0"/>
          </a:p>
        </p:txBody>
      </p:sp>
      <p:sp>
        <p:nvSpPr>
          <p:cNvPr id="3" name="TextBox 2">
            <a:extLst>
              <a:ext uri="{FF2B5EF4-FFF2-40B4-BE49-F238E27FC236}">
                <a16:creationId xmlns:a16="http://schemas.microsoft.com/office/drawing/2014/main" id="{21BC4737-BCB2-62FB-13D1-BFE7EC7C7F9B}"/>
              </a:ext>
            </a:extLst>
          </p:cNvPr>
          <p:cNvSpPr txBox="1"/>
          <p:nvPr/>
        </p:nvSpPr>
        <p:spPr>
          <a:xfrm>
            <a:off x="6502683" y="2238326"/>
            <a:ext cx="5508806" cy="2308324"/>
          </a:xfrm>
          <a:prstGeom prst="rect">
            <a:avLst/>
          </a:prstGeom>
          <a:noFill/>
        </p:spPr>
        <p:txBody>
          <a:bodyPr wrap="square" rtlCol="1">
            <a:spAutoFit/>
          </a:bodyPr>
          <a:lstStyle/>
          <a:p>
            <a:pPr marL="285750" indent="-285750">
              <a:buFont typeface="Wingdings" panose="05000000000000000000" pitchFamily="2" charset="2"/>
              <a:buChar char="ü"/>
            </a:pPr>
            <a:r>
              <a:rPr lang="en-US" sz="1600" b="1" dirty="0"/>
              <a:t>DEEP SORT</a:t>
            </a:r>
            <a:r>
              <a:rPr lang="en-US" sz="1600" dirty="0"/>
              <a:t>: DEEP SORT is one of the most widely used tracking algorithms, and it is a </a:t>
            </a:r>
            <a:r>
              <a:rPr lang="en-US" sz="1600" b="1" dirty="0"/>
              <a:t>very effective object tracking </a:t>
            </a:r>
            <a:r>
              <a:rPr lang="en-US" sz="1600" dirty="0"/>
              <a:t>algorithm since </a:t>
            </a:r>
            <a:r>
              <a:rPr lang="en-US" sz="1600" b="1" dirty="0"/>
              <a:t>it uses deep learning techniques</a:t>
            </a:r>
            <a:r>
              <a:rPr lang="en-US" sz="1600" dirty="0"/>
              <a:t>. it works </a:t>
            </a:r>
            <a:r>
              <a:rPr lang="en-US" sz="1600" b="1" dirty="0"/>
              <a:t>with YOLO object detection </a:t>
            </a:r>
            <a:r>
              <a:rPr lang="en-US" sz="1600" dirty="0"/>
              <a:t>and </a:t>
            </a:r>
            <a:r>
              <a:rPr lang="en-US" sz="1600" b="1" dirty="0"/>
              <a:t>uses Kalman filters</a:t>
            </a:r>
            <a:r>
              <a:rPr lang="en-US" sz="1600" dirty="0"/>
              <a:t> for its tracker.</a:t>
            </a:r>
          </a:p>
          <a:p>
            <a:pPr marL="285750" indent="-285750">
              <a:buFont typeface="Wingdings" panose="05000000000000000000" pitchFamily="2" charset="2"/>
              <a:buChar char="ü"/>
            </a:pPr>
            <a:r>
              <a:rPr lang="en-US" sz="1600" b="1" dirty="0"/>
              <a:t>Centroid Tracking algorithm</a:t>
            </a:r>
            <a:r>
              <a:rPr lang="en-US" sz="1600" dirty="0"/>
              <a:t>: The centroid Tracking algorithm is a </a:t>
            </a:r>
            <a:r>
              <a:rPr lang="en-US" sz="1600" b="1" dirty="0"/>
              <a:t>combination of multiple-step processes</a:t>
            </a:r>
            <a:r>
              <a:rPr lang="en-US" sz="1600" dirty="0"/>
              <a:t>. It uses a </a:t>
            </a:r>
            <a:r>
              <a:rPr lang="en-US" sz="1600" b="1" dirty="0"/>
              <a:t>simple calculation to track </a:t>
            </a:r>
            <a:r>
              <a:rPr lang="en-US" sz="1600" dirty="0"/>
              <a:t>the point </a:t>
            </a:r>
            <a:r>
              <a:rPr lang="en-US" sz="1600" b="1" dirty="0"/>
              <a:t>using </a:t>
            </a:r>
            <a:r>
              <a:rPr lang="en-US" sz="1600" b="1" dirty="0" err="1"/>
              <a:t>euclidean</a:t>
            </a:r>
            <a:r>
              <a:rPr lang="en-US" sz="1600" b="1" dirty="0"/>
              <a:t> distance.</a:t>
            </a:r>
            <a:endParaRPr lang="he-IL" sz="1600" dirty="0"/>
          </a:p>
        </p:txBody>
      </p:sp>
    </p:spTree>
    <p:extLst>
      <p:ext uri="{BB962C8B-B14F-4D97-AF65-F5344CB8AC3E}">
        <p14:creationId xmlns:p14="http://schemas.microsoft.com/office/powerpoint/2010/main" val="361617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heel(1)">
                                      <p:cBhvr>
                                        <p:cTn id="7"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2759FF0D-E88B-623B-E628-D6EC8B5B662A}"/>
              </a:ext>
            </a:extLst>
          </p:cNvPr>
          <p:cNvSpPr txBox="1"/>
          <p:nvPr/>
        </p:nvSpPr>
        <p:spPr>
          <a:xfrm>
            <a:off x="6556190" y="1607813"/>
            <a:ext cx="5366593" cy="369332"/>
          </a:xfrm>
          <a:prstGeom prst="rect">
            <a:avLst/>
          </a:prstGeom>
          <a:noFill/>
        </p:spPr>
        <p:txBody>
          <a:bodyPr wrap="square" rtlCol="1">
            <a:spAutoFit/>
          </a:bodyPr>
          <a:lstStyle/>
          <a:p>
            <a:pPr marL="285750" indent="-285750">
              <a:buFont typeface="Wingdings" panose="05000000000000000000" pitchFamily="2" charset="2"/>
              <a:buChar char="ü"/>
            </a:pPr>
            <a:endParaRPr lang="he-IL" dirty="0"/>
          </a:p>
        </p:txBody>
      </p:sp>
      <p:sp>
        <p:nvSpPr>
          <p:cNvPr id="73" name="Flowchart: Alternate Process 72">
            <a:extLst>
              <a:ext uri="{FF2B5EF4-FFF2-40B4-BE49-F238E27FC236}">
                <a16:creationId xmlns:a16="http://schemas.microsoft.com/office/drawing/2014/main" id="{4A373FD4-A069-A896-2BFB-5C5B0E2C0428}"/>
              </a:ext>
            </a:extLst>
          </p:cNvPr>
          <p:cNvSpPr/>
          <p:nvPr/>
        </p:nvSpPr>
        <p:spPr>
          <a:xfrm>
            <a:off x="80985" y="818129"/>
            <a:ext cx="6475205" cy="5148717"/>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60" name="TextBox 59">
            <a:extLst>
              <a:ext uri="{FF2B5EF4-FFF2-40B4-BE49-F238E27FC236}">
                <a16:creationId xmlns:a16="http://schemas.microsoft.com/office/drawing/2014/main" id="{6D97DD00-C2F2-0893-B783-57E8F19ACC5F}"/>
              </a:ext>
            </a:extLst>
          </p:cNvPr>
          <p:cNvSpPr txBox="1"/>
          <p:nvPr/>
        </p:nvSpPr>
        <p:spPr>
          <a:xfrm>
            <a:off x="635290" y="-59034"/>
            <a:ext cx="5366594" cy="17543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sng"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How Centroid-Tracker Work?!</a:t>
            </a:r>
          </a:p>
        </p:txBody>
      </p:sp>
      <p:sp>
        <p:nvSpPr>
          <p:cNvPr id="48" name="TextBox 47">
            <a:extLst>
              <a:ext uri="{FF2B5EF4-FFF2-40B4-BE49-F238E27FC236}">
                <a16:creationId xmlns:a16="http://schemas.microsoft.com/office/drawing/2014/main" id="{F34CD754-BC2A-12DA-8A10-78B689D8226A}"/>
              </a:ext>
            </a:extLst>
          </p:cNvPr>
          <p:cNvSpPr txBox="1"/>
          <p:nvPr/>
        </p:nvSpPr>
        <p:spPr>
          <a:xfrm>
            <a:off x="337727" y="2801295"/>
            <a:ext cx="6322151" cy="1815882"/>
          </a:xfrm>
          <a:prstGeom prst="rect">
            <a:avLst/>
          </a:prstGeom>
          <a:noFill/>
        </p:spPr>
        <p:txBody>
          <a:bodyPr wrap="square">
            <a:spAutoFit/>
          </a:bodyPr>
          <a:lstStyle/>
          <a:p>
            <a:r>
              <a:rPr lang="en-US" sz="2800" b="1" i="0" dirty="0">
                <a:solidFill>
                  <a:srgbClr val="17171A"/>
                </a:solidFill>
                <a:effectLst/>
                <a:latin typeface="Lato" panose="020F0502020204030203" pitchFamily="34" charset="0"/>
              </a:rPr>
              <a:t>Step 1</a:t>
            </a:r>
            <a:r>
              <a:rPr lang="en-US" sz="2800" b="0" i="0" dirty="0">
                <a:solidFill>
                  <a:srgbClr val="17171A"/>
                </a:solidFill>
                <a:effectLst/>
                <a:latin typeface="Lato" panose="020F0502020204030203" pitchFamily="34" charset="0"/>
              </a:rPr>
              <a:t>:</a:t>
            </a:r>
          </a:p>
          <a:p>
            <a:r>
              <a:rPr lang="en-US" sz="2800" dirty="0">
                <a:solidFill>
                  <a:srgbClr val="17171A"/>
                </a:solidFill>
                <a:latin typeface="Lato" panose="020F0502020204030203" pitchFamily="34" charset="0"/>
              </a:rPr>
              <a:t>	</a:t>
            </a:r>
            <a:r>
              <a:rPr lang="en-US" sz="2800" b="0" i="0" dirty="0">
                <a:solidFill>
                  <a:srgbClr val="17171A"/>
                </a:solidFill>
                <a:effectLst/>
                <a:latin typeface="Lato" panose="020F0502020204030203" pitchFamily="34" charset="0"/>
              </a:rPr>
              <a:t> Calculate the Centroid of 	detected objects using the 	bounding box coordinates.</a:t>
            </a:r>
            <a:endParaRPr lang="he-IL" sz="2800" dirty="0">
              <a:solidFill>
                <a:srgbClr val="17171A"/>
              </a:solidFill>
            </a:endParaRPr>
          </a:p>
        </p:txBody>
      </p:sp>
      <p:sp>
        <p:nvSpPr>
          <p:cNvPr id="75" name="Rectangle: Folded Corner 74">
            <a:extLst>
              <a:ext uri="{FF2B5EF4-FFF2-40B4-BE49-F238E27FC236}">
                <a16:creationId xmlns:a16="http://schemas.microsoft.com/office/drawing/2014/main" id="{0A03509B-0704-B41B-8691-1E76A639AEA8}"/>
              </a:ext>
            </a:extLst>
          </p:cNvPr>
          <p:cNvSpPr/>
          <p:nvPr/>
        </p:nvSpPr>
        <p:spPr>
          <a:xfrm>
            <a:off x="7589462" y="1230276"/>
            <a:ext cx="4389744" cy="4526061"/>
          </a:xfrm>
          <a:prstGeom prst="foldedCorner">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nvGrpSpPr>
          <p:cNvPr id="72" name="Group 71">
            <a:extLst>
              <a:ext uri="{FF2B5EF4-FFF2-40B4-BE49-F238E27FC236}">
                <a16:creationId xmlns:a16="http://schemas.microsoft.com/office/drawing/2014/main" id="{8E04EA65-AF2D-7570-0AEC-BD81A16B9BDF}"/>
              </a:ext>
            </a:extLst>
          </p:cNvPr>
          <p:cNvGrpSpPr/>
          <p:nvPr/>
        </p:nvGrpSpPr>
        <p:grpSpPr>
          <a:xfrm>
            <a:off x="7706895" y="1596895"/>
            <a:ext cx="4064935" cy="4261374"/>
            <a:chOff x="7210697" y="2655886"/>
            <a:chExt cx="4064935" cy="4261374"/>
          </a:xfrm>
        </p:grpSpPr>
        <p:pic>
          <p:nvPicPr>
            <p:cNvPr id="57" name="Picture 56">
              <a:extLst>
                <a:ext uri="{FF2B5EF4-FFF2-40B4-BE49-F238E27FC236}">
                  <a16:creationId xmlns:a16="http://schemas.microsoft.com/office/drawing/2014/main" id="{7AB19E57-D66A-B9AA-38AB-3F8171B93984}"/>
                </a:ext>
              </a:extLst>
            </p:cNvPr>
            <p:cNvPicPr>
              <a:picLocks noChangeAspect="1"/>
            </p:cNvPicPr>
            <p:nvPr/>
          </p:nvPicPr>
          <p:blipFill>
            <a:blip r:embed="rId3"/>
            <a:stretch>
              <a:fillRect/>
            </a:stretch>
          </p:blipFill>
          <p:spPr>
            <a:xfrm>
              <a:off x="7377284" y="2655886"/>
              <a:ext cx="3898348" cy="3112786"/>
            </a:xfrm>
            <a:prstGeom prst="rect">
              <a:avLst/>
            </a:prstGeom>
          </p:spPr>
        </p:pic>
        <p:sp>
          <p:nvSpPr>
            <p:cNvPr id="65" name="TextBox 64">
              <a:extLst>
                <a:ext uri="{FF2B5EF4-FFF2-40B4-BE49-F238E27FC236}">
                  <a16:creationId xmlns:a16="http://schemas.microsoft.com/office/drawing/2014/main" id="{00E79384-7C6C-EE39-059C-9A7FB3F4D59F}"/>
                </a:ext>
              </a:extLst>
            </p:cNvPr>
            <p:cNvSpPr txBox="1"/>
            <p:nvPr/>
          </p:nvSpPr>
          <p:spPr>
            <a:xfrm>
              <a:off x="7950671" y="5993930"/>
              <a:ext cx="2299318" cy="923330"/>
            </a:xfrm>
            <a:prstGeom prst="rect">
              <a:avLst/>
            </a:prstGeom>
            <a:noFill/>
          </p:spPr>
          <p:txBody>
            <a:bodyPr wrap="square">
              <a:spAutoFit/>
            </a:bodyPr>
            <a:lstStyle/>
            <a:p>
              <a:r>
                <a:rPr lang="en-US" dirty="0" err="1">
                  <a:solidFill>
                    <a:schemeClr val="bg1"/>
                  </a:solidFill>
                </a:rPr>
                <a:t>Center_x</a:t>
              </a:r>
              <a:r>
                <a:rPr lang="en-US" dirty="0">
                  <a:solidFill>
                    <a:schemeClr val="bg1"/>
                  </a:solidFill>
                </a:rPr>
                <a:t> = (x1+x2) / 2</a:t>
              </a:r>
            </a:p>
            <a:p>
              <a:r>
                <a:rPr lang="en-US" dirty="0" err="1">
                  <a:solidFill>
                    <a:schemeClr val="bg1"/>
                  </a:solidFill>
                </a:rPr>
                <a:t>Center_y</a:t>
              </a:r>
              <a:r>
                <a:rPr lang="en-US" dirty="0">
                  <a:solidFill>
                    <a:schemeClr val="bg1"/>
                  </a:solidFill>
                </a:rPr>
                <a:t> = (y1+y2)/2</a:t>
              </a:r>
              <a:endParaRPr lang="he-IL" dirty="0">
                <a:solidFill>
                  <a:schemeClr val="bg1"/>
                </a:solidFill>
              </a:endParaRPr>
            </a:p>
            <a:p>
              <a:r>
                <a:rPr lang="he-IL" dirty="0">
                  <a:solidFill>
                    <a:srgbClr val="FF0000"/>
                  </a:solidFill>
                </a:rPr>
                <a:t>            </a:t>
              </a:r>
            </a:p>
          </p:txBody>
        </p:sp>
        <p:sp>
          <p:nvSpPr>
            <p:cNvPr id="66" name="TextBox 65">
              <a:extLst>
                <a:ext uri="{FF2B5EF4-FFF2-40B4-BE49-F238E27FC236}">
                  <a16:creationId xmlns:a16="http://schemas.microsoft.com/office/drawing/2014/main" id="{6FE7AF58-F314-4AEA-4BBE-09FD8CFD16E7}"/>
                </a:ext>
              </a:extLst>
            </p:cNvPr>
            <p:cNvSpPr txBox="1"/>
            <p:nvPr/>
          </p:nvSpPr>
          <p:spPr>
            <a:xfrm>
              <a:off x="7210697" y="5617028"/>
              <a:ext cx="818606" cy="369332"/>
            </a:xfrm>
            <a:prstGeom prst="rect">
              <a:avLst/>
            </a:prstGeom>
            <a:noFill/>
          </p:spPr>
          <p:txBody>
            <a:bodyPr wrap="square">
              <a:spAutoFit/>
            </a:bodyPr>
            <a:lstStyle/>
            <a:p>
              <a:r>
                <a:rPr lang="en-US" dirty="0">
                  <a:solidFill>
                    <a:schemeClr val="bg1"/>
                  </a:solidFill>
                </a:rPr>
                <a:t>(x1,y1)</a:t>
              </a:r>
              <a:endParaRPr lang="he-IL" dirty="0">
                <a:solidFill>
                  <a:schemeClr val="bg1"/>
                </a:solidFill>
              </a:endParaRPr>
            </a:p>
          </p:txBody>
        </p:sp>
        <p:sp>
          <p:nvSpPr>
            <p:cNvPr id="67" name="TextBox 66">
              <a:extLst>
                <a:ext uri="{FF2B5EF4-FFF2-40B4-BE49-F238E27FC236}">
                  <a16:creationId xmlns:a16="http://schemas.microsoft.com/office/drawing/2014/main" id="{3B522C1D-5B55-946E-330F-806D5CDB80F8}"/>
                </a:ext>
              </a:extLst>
            </p:cNvPr>
            <p:cNvSpPr txBox="1"/>
            <p:nvPr/>
          </p:nvSpPr>
          <p:spPr>
            <a:xfrm>
              <a:off x="7210697" y="3958771"/>
              <a:ext cx="818606" cy="369332"/>
            </a:xfrm>
            <a:prstGeom prst="rect">
              <a:avLst/>
            </a:prstGeom>
            <a:noFill/>
          </p:spPr>
          <p:txBody>
            <a:bodyPr wrap="square">
              <a:spAutoFit/>
            </a:bodyPr>
            <a:lstStyle/>
            <a:p>
              <a:r>
                <a:rPr lang="en-US" dirty="0">
                  <a:solidFill>
                    <a:schemeClr val="bg1"/>
                  </a:solidFill>
                </a:rPr>
                <a:t>(x1,y2)</a:t>
              </a:r>
              <a:endParaRPr lang="he-IL" dirty="0">
                <a:solidFill>
                  <a:schemeClr val="bg1"/>
                </a:solidFill>
              </a:endParaRPr>
            </a:p>
          </p:txBody>
        </p:sp>
        <p:sp>
          <p:nvSpPr>
            <p:cNvPr id="68" name="TextBox 67">
              <a:extLst>
                <a:ext uri="{FF2B5EF4-FFF2-40B4-BE49-F238E27FC236}">
                  <a16:creationId xmlns:a16="http://schemas.microsoft.com/office/drawing/2014/main" id="{B8528166-CBF6-8837-D359-FC488C1691BC}"/>
                </a:ext>
              </a:extLst>
            </p:cNvPr>
            <p:cNvSpPr txBox="1"/>
            <p:nvPr/>
          </p:nvSpPr>
          <p:spPr>
            <a:xfrm>
              <a:off x="9949543" y="5570862"/>
              <a:ext cx="818606" cy="369332"/>
            </a:xfrm>
            <a:prstGeom prst="rect">
              <a:avLst/>
            </a:prstGeom>
            <a:noFill/>
          </p:spPr>
          <p:txBody>
            <a:bodyPr wrap="square">
              <a:spAutoFit/>
            </a:bodyPr>
            <a:lstStyle/>
            <a:p>
              <a:r>
                <a:rPr lang="en-US" dirty="0">
                  <a:solidFill>
                    <a:schemeClr val="bg1"/>
                  </a:solidFill>
                </a:rPr>
                <a:t>(x2,y1)</a:t>
              </a:r>
              <a:endParaRPr lang="he-IL" dirty="0">
                <a:solidFill>
                  <a:schemeClr val="bg1"/>
                </a:solidFill>
              </a:endParaRPr>
            </a:p>
          </p:txBody>
        </p:sp>
        <p:sp>
          <p:nvSpPr>
            <p:cNvPr id="69" name="TextBox 68">
              <a:extLst>
                <a:ext uri="{FF2B5EF4-FFF2-40B4-BE49-F238E27FC236}">
                  <a16:creationId xmlns:a16="http://schemas.microsoft.com/office/drawing/2014/main" id="{0D2AE0FA-455A-6F39-3A3D-9F2691AEDEAF}"/>
                </a:ext>
              </a:extLst>
            </p:cNvPr>
            <p:cNvSpPr txBox="1"/>
            <p:nvPr/>
          </p:nvSpPr>
          <p:spPr>
            <a:xfrm>
              <a:off x="9949543" y="3895154"/>
              <a:ext cx="818606" cy="369332"/>
            </a:xfrm>
            <a:prstGeom prst="rect">
              <a:avLst/>
            </a:prstGeom>
            <a:noFill/>
          </p:spPr>
          <p:txBody>
            <a:bodyPr wrap="square">
              <a:spAutoFit/>
            </a:bodyPr>
            <a:lstStyle/>
            <a:p>
              <a:r>
                <a:rPr lang="en-US" dirty="0">
                  <a:solidFill>
                    <a:schemeClr val="bg1"/>
                  </a:solidFill>
                </a:rPr>
                <a:t>(x2,y2)</a:t>
              </a:r>
              <a:endParaRPr lang="he-IL" dirty="0">
                <a:solidFill>
                  <a:schemeClr val="bg1"/>
                </a:solidFill>
              </a:endParaRPr>
            </a:p>
          </p:txBody>
        </p:sp>
        <p:sp>
          <p:nvSpPr>
            <p:cNvPr id="70" name="TextBox 69">
              <a:extLst>
                <a:ext uri="{FF2B5EF4-FFF2-40B4-BE49-F238E27FC236}">
                  <a16:creationId xmlns:a16="http://schemas.microsoft.com/office/drawing/2014/main" id="{A50E7C91-DBCD-8AFD-0C14-C6DFF08100C7}"/>
                </a:ext>
              </a:extLst>
            </p:cNvPr>
            <p:cNvSpPr txBox="1"/>
            <p:nvPr/>
          </p:nvSpPr>
          <p:spPr>
            <a:xfrm>
              <a:off x="8387238" y="4758628"/>
              <a:ext cx="913515" cy="369332"/>
            </a:xfrm>
            <a:prstGeom prst="rect">
              <a:avLst/>
            </a:prstGeom>
            <a:noFill/>
          </p:spPr>
          <p:txBody>
            <a:bodyPr wrap="square">
              <a:spAutoFit/>
            </a:bodyPr>
            <a:lstStyle/>
            <a:p>
              <a:r>
                <a:rPr lang="en-US" dirty="0">
                  <a:solidFill>
                    <a:schemeClr val="bg1"/>
                  </a:solidFill>
                </a:rPr>
                <a:t>(cx, cy)</a:t>
              </a:r>
              <a:endParaRPr lang="he-IL" dirty="0">
                <a:solidFill>
                  <a:schemeClr val="bg1"/>
                </a:solidFill>
              </a:endParaRPr>
            </a:p>
          </p:txBody>
        </p:sp>
        <p:cxnSp>
          <p:nvCxnSpPr>
            <p:cNvPr id="71" name="Straight Arrow Connector 70">
              <a:extLst>
                <a:ext uri="{FF2B5EF4-FFF2-40B4-BE49-F238E27FC236}">
                  <a16:creationId xmlns:a16="http://schemas.microsoft.com/office/drawing/2014/main" id="{4EBDA6CC-D205-2286-1DE9-33224803388C}"/>
                </a:ext>
              </a:extLst>
            </p:cNvPr>
            <p:cNvCxnSpPr/>
            <p:nvPr/>
          </p:nvCxnSpPr>
          <p:spPr>
            <a:xfrm>
              <a:off x="8856617" y="5156423"/>
              <a:ext cx="0" cy="904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4" name="Arrow: Right 73">
            <a:extLst>
              <a:ext uri="{FF2B5EF4-FFF2-40B4-BE49-F238E27FC236}">
                <a16:creationId xmlns:a16="http://schemas.microsoft.com/office/drawing/2014/main" id="{FB2521C0-1857-4D3D-9F18-65AD7F8E9314}"/>
              </a:ext>
            </a:extLst>
          </p:cNvPr>
          <p:cNvSpPr/>
          <p:nvPr/>
        </p:nvSpPr>
        <p:spPr>
          <a:xfrm>
            <a:off x="6306281" y="2949406"/>
            <a:ext cx="1564989" cy="959187"/>
          </a:xfrm>
          <a:prstGeom prst="rightArrow">
            <a:avLst>
              <a:gd name="adj1" fmla="val 50000"/>
              <a:gd name="adj2" fmla="val 89040"/>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67410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73" name="Flowchart: Alternate Process 72">
            <a:extLst>
              <a:ext uri="{FF2B5EF4-FFF2-40B4-BE49-F238E27FC236}">
                <a16:creationId xmlns:a16="http://schemas.microsoft.com/office/drawing/2014/main" id="{4A373FD4-A069-A896-2BFB-5C5B0E2C0428}"/>
              </a:ext>
            </a:extLst>
          </p:cNvPr>
          <p:cNvSpPr/>
          <p:nvPr/>
        </p:nvSpPr>
        <p:spPr>
          <a:xfrm>
            <a:off x="80985" y="818129"/>
            <a:ext cx="6475205" cy="5148717"/>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60" name="TextBox 59">
            <a:extLst>
              <a:ext uri="{FF2B5EF4-FFF2-40B4-BE49-F238E27FC236}">
                <a16:creationId xmlns:a16="http://schemas.microsoft.com/office/drawing/2014/main" id="{6D97DD00-C2F2-0893-B783-57E8F19ACC5F}"/>
              </a:ext>
            </a:extLst>
          </p:cNvPr>
          <p:cNvSpPr txBox="1"/>
          <p:nvPr/>
        </p:nvSpPr>
        <p:spPr>
          <a:xfrm>
            <a:off x="635290" y="-59034"/>
            <a:ext cx="5366594" cy="17543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sng"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How Centroid-Tracker Work?!</a:t>
            </a:r>
          </a:p>
        </p:txBody>
      </p:sp>
      <p:sp>
        <p:nvSpPr>
          <p:cNvPr id="48" name="TextBox 47">
            <a:extLst>
              <a:ext uri="{FF2B5EF4-FFF2-40B4-BE49-F238E27FC236}">
                <a16:creationId xmlns:a16="http://schemas.microsoft.com/office/drawing/2014/main" id="{F34CD754-BC2A-12DA-8A10-78B689D8226A}"/>
              </a:ext>
            </a:extLst>
          </p:cNvPr>
          <p:cNvSpPr txBox="1"/>
          <p:nvPr/>
        </p:nvSpPr>
        <p:spPr>
          <a:xfrm>
            <a:off x="33275" y="1939034"/>
            <a:ext cx="6578893" cy="3108543"/>
          </a:xfrm>
          <a:prstGeom prst="rect">
            <a:avLst/>
          </a:prstGeom>
          <a:noFill/>
        </p:spPr>
        <p:txBody>
          <a:bodyPr wrap="square">
            <a:spAutoFit/>
          </a:bodyPr>
          <a:lstStyle/>
          <a:p>
            <a:r>
              <a:rPr lang="en-US" sz="2800" b="1" i="0" dirty="0">
                <a:solidFill>
                  <a:srgbClr val="17171A"/>
                </a:solidFill>
                <a:effectLst/>
                <a:latin typeface="Lato" panose="020F0502020204030203" pitchFamily="34" charset="0"/>
              </a:rPr>
              <a:t>Step 2:</a:t>
            </a:r>
          </a:p>
          <a:p>
            <a:r>
              <a:rPr lang="en-US" sz="2800" b="1" dirty="0">
                <a:solidFill>
                  <a:srgbClr val="17171A"/>
                </a:solidFill>
                <a:latin typeface="Lato" panose="020F0502020204030203" pitchFamily="34" charset="0"/>
              </a:rPr>
              <a:t>	</a:t>
            </a:r>
            <a:r>
              <a:rPr lang="en-US" sz="2800" b="1" i="0" dirty="0">
                <a:solidFill>
                  <a:srgbClr val="17171A"/>
                </a:solidFill>
                <a:effectLst/>
                <a:latin typeface="Lato" panose="020F0502020204030203" pitchFamily="34" charset="0"/>
              </a:rPr>
              <a:t> </a:t>
            </a:r>
            <a:r>
              <a:rPr lang="en-US" sz="2800" i="0" dirty="0">
                <a:solidFill>
                  <a:srgbClr val="17171A"/>
                </a:solidFill>
                <a:effectLst/>
                <a:latin typeface="Lato" panose="020F0502020204030203" pitchFamily="34" charset="0"/>
              </a:rPr>
              <a:t>For every ongoing frame, it does 	the same; it computes the 	centroid by using the coordinates 	of the bounding box and assigns 	an id to every bounding box it 	detects. </a:t>
            </a:r>
          </a:p>
        </p:txBody>
      </p:sp>
      <p:sp>
        <p:nvSpPr>
          <p:cNvPr id="39" name="Rectangle: Folded Corner 38">
            <a:extLst>
              <a:ext uri="{FF2B5EF4-FFF2-40B4-BE49-F238E27FC236}">
                <a16:creationId xmlns:a16="http://schemas.microsoft.com/office/drawing/2014/main" id="{18A242DE-6380-882B-82DA-32163C8BABFE}"/>
              </a:ext>
            </a:extLst>
          </p:cNvPr>
          <p:cNvSpPr/>
          <p:nvPr/>
        </p:nvSpPr>
        <p:spPr>
          <a:xfrm>
            <a:off x="6659878" y="66891"/>
            <a:ext cx="5498847" cy="6151029"/>
          </a:xfrm>
          <a:prstGeom prst="foldedCorner">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grpSp>
        <p:nvGrpSpPr>
          <p:cNvPr id="24" name="Group 23">
            <a:extLst>
              <a:ext uri="{FF2B5EF4-FFF2-40B4-BE49-F238E27FC236}">
                <a16:creationId xmlns:a16="http://schemas.microsoft.com/office/drawing/2014/main" id="{133E882F-0C5C-632F-37BB-5DE2FEEFBEC3}"/>
              </a:ext>
            </a:extLst>
          </p:cNvPr>
          <p:cNvGrpSpPr/>
          <p:nvPr/>
        </p:nvGrpSpPr>
        <p:grpSpPr>
          <a:xfrm>
            <a:off x="6767785" y="184719"/>
            <a:ext cx="5343230" cy="5228982"/>
            <a:chOff x="6677298" y="158593"/>
            <a:chExt cx="5343230" cy="5228982"/>
          </a:xfrm>
        </p:grpSpPr>
        <p:grpSp>
          <p:nvGrpSpPr>
            <p:cNvPr id="10" name="Group 9">
              <a:extLst>
                <a:ext uri="{FF2B5EF4-FFF2-40B4-BE49-F238E27FC236}">
                  <a16:creationId xmlns:a16="http://schemas.microsoft.com/office/drawing/2014/main" id="{C8E790C2-8155-F317-CC5E-627FFD3BA911}"/>
                </a:ext>
              </a:extLst>
            </p:cNvPr>
            <p:cNvGrpSpPr/>
            <p:nvPr/>
          </p:nvGrpSpPr>
          <p:grpSpPr>
            <a:xfrm>
              <a:off x="6677298" y="158593"/>
              <a:ext cx="1778725" cy="1651829"/>
              <a:chOff x="6781800" y="158593"/>
              <a:chExt cx="3764280" cy="2790813"/>
            </a:xfrm>
          </p:grpSpPr>
          <p:pic>
            <p:nvPicPr>
              <p:cNvPr id="4" name="Picture 3">
                <a:extLst>
                  <a:ext uri="{FF2B5EF4-FFF2-40B4-BE49-F238E27FC236}">
                    <a16:creationId xmlns:a16="http://schemas.microsoft.com/office/drawing/2014/main" id="{DDD0BB48-A953-E75E-8382-697569D98E52}"/>
                  </a:ext>
                </a:extLst>
              </p:cNvPr>
              <p:cNvPicPr>
                <a:picLocks noChangeAspect="1"/>
              </p:cNvPicPr>
              <p:nvPr/>
            </p:nvPicPr>
            <p:blipFill rotWithShape="1">
              <a:blip r:embed="rId3"/>
              <a:srcRect t="1119" r="3623" b="10108"/>
              <a:stretch/>
            </p:blipFill>
            <p:spPr>
              <a:xfrm>
                <a:off x="6781800" y="158593"/>
                <a:ext cx="3764280" cy="279081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93D24EA-BFFE-92F4-6B03-7A402D5501DD}"/>
                      </a:ext>
                    </a:extLst>
                  </p14:cNvPr>
                  <p14:cNvContentPartPr/>
                  <p14:nvPr/>
                </p14:nvContentPartPr>
                <p14:xfrm>
                  <a:off x="8899611" y="1758669"/>
                  <a:ext cx="360" cy="360"/>
                </p14:xfrm>
              </p:contentPart>
            </mc:Choice>
            <mc:Fallback xmlns="">
              <p:pic>
                <p:nvPicPr>
                  <p:cNvPr id="6" name="Ink 5">
                    <a:extLst>
                      <a:ext uri="{FF2B5EF4-FFF2-40B4-BE49-F238E27FC236}">
                        <a16:creationId xmlns:a16="http://schemas.microsoft.com/office/drawing/2014/main" id="{F93D24EA-BFFE-92F4-6B03-7A402D5501DD}"/>
                      </a:ext>
                    </a:extLst>
                  </p:cNvPr>
                  <p:cNvPicPr/>
                  <p:nvPr/>
                </p:nvPicPr>
                <p:blipFill>
                  <a:blip r:embed="rId5"/>
                  <a:stretch>
                    <a:fillRect/>
                  </a:stretch>
                </p:blipFill>
                <p:spPr>
                  <a:xfrm>
                    <a:off x="8881611" y="1740669"/>
                    <a:ext cx="36000" cy="36000"/>
                  </a:xfrm>
                  <a:prstGeom prst="rect">
                    <a:avLst/>
                  </a:prstGeom>
                </p:spPr>
              </p:pic>
            </mc:Fallback>
          </mc:AlternateContent>
        </p:grpSp>
        <p:grpSp>
          <p:nvGrpSpPr>
            <p:cNvPr id="11" name="Group 10">
              <a:extLst>
                <a:ext uri="{FF2B5EF4-FFF2-40B4-BE49-F238E27FC236}">
                  <a16:creationId xmlns:a16="http://schemas.microsoft.com/office/drawing/2014/main" id="{20826EB3-D8D7-FC4D-6202-D1F35556A87D}"/>
                </a:ext>
              </a:extLst>
            </p:cNvPr>
            <p:cNvGrpSpPr/>
            <p:nvPr/>
          </p:nvGrpSpPr>
          <p:grpSpPr>
            <a:xfrm>
              <a:off x="8545808" y="159230"/>
              <a:ext cx="1898468" cy="1651192"/>
              <a:chOff x="7852489" y="3194617"/>
              <a:chExt cx="3772426" cy="2924583"/>
            </a:xfrm>
          </p:grpSpPr>
          <p:pic>
            <p:nvPicPr>
              <p:cNvPr id="8" name="Picture 7">
                <a:extLst>
                  <a:ext uri="{FF2B5EF4-FFF2-40B4-BE49-F238E27FC236}">
                    <a16:creationId xmlns:a16="http://schemas.microsoft.com/office/drawing/2014/main" id="{973747D4-1A9F-8C51-8A33-5FAAE0FDEAF0}"/>
                  </a:ext>
                </a:extLst>
              </p:cNvPr>
              <p:cNvPicPr>
                <a:picLocks noChangeAspect="1"/>
              </p:cNvPicPr>
              <p:nvPr/>
            </p:nvPicPr>
            <p:blipFill>
              <a:blip r:embed="rId6"/>
              <a:stretch>
                <a:fillRect/>
              </a:stretch>
            </p:blipFill>
            <p:spPr>
              <a:xfrm>
                <a:off x="7852489" y="3194617"/>
                <a:ext cx="3772426" cy="2924583"/>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9C750C5-ADEF-FDAD-9534-C5593962CA96}"/>
                      </a:ext>
                    </a:extLst>
                  </p14:cNvPr>
                  <p14:cNvContentPartPr/>
                  <p14:nvPr/>
                </p14:nvContentPartPr>
                <p14:xfrm>
                  <a:off x="10450131" y="4798149"/>
                  <a:ext cx="360" cy="360"/>
                </p14:xfrm>
              </p:contentPart>
            </mc:Choice>
            <mc:Fallback xmlns="">
              <p:pic>
                <p:nvPicPr>
                  <p:cNvPr id="9" name="Ink 8">
                    <a:extLst>
                      <a:ext uri="{FF2B5EF4-FFF2-40B4-BE49-F238E27FC236}">
                        <a16:creationId xmlns:a16="http://schemas.microsoft.com/office/drawing/2014/main" id="{59C750C5-ADEF-FDAD-9534-C5593962CA96}"/>
                      </a:ext>
                    </a:extLst>
                  </p:cNvPr>
                  <p:cNvPicPr/>
                  <p:nvPr/>
                </p:nvPicPr>
                <p:blipFill>
                  <a:blip r:embed="rId5"/>
                  <a:stretch>
                    <a:fillRect/>
                  </a:stretch>
                </p:blipFill>
                <p:spPr>
                  <a:xfrm>
                    <a:off x="10432131" y="4780149"/>
                    <a:ext cx="36000" cy="36000"/>
                  </a:xfrm>
                  <a:prstGeom prst="rect">
                    <a:avLst/>
                  </a:prstGeom>
                </p:spPr>
              </p:pic>
            </mc:Fallback>
          </mc:AlternateContent>
        </p:grpSp>
        <p:grpSp>
          <p:nvGrpSpPr>
            <p:cNvPr id="21" name="Group 20">
              <a:extLst>
                <a:ext uri="{FF2B5EF4-FFF2-40B4-BE49-F238E27FC236}">
                  <a16:creationId xmlns:a16="http://schemas.microsoft.com/office/drawing/2014/main" id="{8C33F8E2-3CD5-A96C-CA16-3667B0C8724B}"/>
                </a:ext>
              </a:extLst>
            </p:cNvPr>
            <p:cNvGrpSpPr/>
            <p:nvPr/>
          </p:nvGrpSpPr>
          <p:grpSpPr>
            <a:xfrm>
              <a:off x="8136505" y="1890165"/>
              <a:ext cx="1898468" cy="1651192"/>
              <a:chOff x="4200260" y="1938129"/>
              <a:chExt cx="3791479" cy="2981741"/>
            </a:xfrm>
          </p:grpSpPr>
          <p:pic>
            <p:nvPicPr>
              <p:cNvPr id="13" name="Picture 12">
                <a:extLst>
                  <a:ext uri="{FF2B5EF4-FFF2-40B4-BE49-F238E27FC236}">
                    <a16:creationId xmlns:a16="http://schemas.microsoft.com/office/drawing/2014/main" id="{31AADACC-AC09-AACA-6F89-3356EA249FB4}"/>
                  </a:ext>
                </a:extLst>
              </p:cNvPr>
              <p:cNvPicPr>
                <a:picLocks noChangeAspect="1"/>
              </p:cNvPicPr>
              <p:nvPr/>
            </p:nvPicPr>
            <p:blipFill>
              <a:blip r:embed="rId8"/>
              <a:stretch>
                <a:fillRect/>
              </a:stretch>
            </p:blipFill>
            <p:spPr>
              <a:xfrm>
                <a:off x="4200260" y="1938129"/>
                <a:ext cx="3791479" cy="2981741"/>
              </a:xfrm>
              <a:prstGeom prst="rect">
                <a:avLst/>
              </a:prstGeom>
            </p:spPr>
          </p:pic>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3D7949BA-0EEC-420B-48B1-6E6CCEE5AC52}"/>
                      </a:ext>
                    </a:extLst>
                  </p14:cNvPr>
                  <p14:cNvContentPartPr/>
                  <p14:nvPr/>
                </p14:nvContentPartPr>
                <p14:xfrm>
                  <a:off x="6792531" y="3509349"/>
                  <a:ext cx="360" cy="360"/>
                </p14:xfrm>
              </p:contentPart>
            </mc:Choice>
            <mc:Fallback xmlns="">
              <p:pic>
                <p:nvPicPr>
                  <p:cNvPr id="18" name="Ink 17">
                    <a:extLst>
                      <a:ext uri="{FF2B5EF4-FFF2-40B4-BE49-F238E27FC236}">
                        <a16:creationId xmlns:a16="http://schemas.microsoft.com/office/drawing/2014/main" id="{3D7949BA-0EEC-420B-48B1-6E6CCEE5AC52}"/>
                      </a:ext>
                    </a:extLst>
                  </p:cNvPr>
                  <p:cNvPicPr/>
                  <p:nvPr/>
                </p:nvPicPr>
                <p:blipFill>
                  <a:blip r:embed="rId5"/>
                  <a:stretch>
                    <a:fillRect/>
                  </a:stretch>
                </p:blipFill>
                <p:spPr>
                  <a:xfrm>
                    <a:off x="6774531" y="3491349"/>
                    <a:ext cx="36000" cy="36000"/>
                  </a:xfrm>
                  <a:prstGeom prst="rect">
                    <a:avLst/>
                  </a:prstGeom>
                </p:spPr>
              </p:pic>
            </mc:Fallback>
          </mc:AlternateContent>
        </p:grpSp>
        <p:grpSp>
          <p:nvGrpSpPr>
            <p:cNvPr id="22" name="Group 21">
              <a:extLst>
                <a:ext uri="{FF2B5EF4-FFF2-40B4-BE49-F238E27FC236}">
                  <a16:creationId xmlns:a16="http://schemas.microsoft.com/office/drawing/2014/main" id="{A620EC62-9FEE-67DE-5BBD-99AB30BFC8DA}"/>
                </a:ext>
              </a:extLst>
            </p:cNvPr>
            <p:cNvGrpSpPr/>
            <p:nvPr/>
          </p:nvGrpSpPr>
          <p:grpSpPr>
            <a:xfrm>
              <a:off x="10133467" y="1890165"/>
              <a:ext cx="1887061" cy="1651192"/>
              <a:chOff x="9002563" y="3493305"/>
              <a:chExt cx="2816541" cy="2175435"/>
            </a:xfrm>
          </p:grpSpPr>
          <p:pic>
            <p:nvPicPr>
              <p:cNvPr id="15" name="Picture 14">
                <a:extLst>
                  <a:ext uri="{FF2B5EF4-FFF2-40B4-BE49-F238E27FC236}">
                    <a16:creationId xmlns:a16="http://schemas.microsoft.com/office/drawing/2014/main" id="{27E40C98-02F1-499C-B39B-70ED026390C0}"/>
                  </a:ext>
                </a:extLst>
              </p:cNvPr>
              <p:cNvPicPr>
                <a:picLocks noChangeAspect="1"/>
              </p:cNvPicPr>
              <p:nvPr/>
            </p:nvPicPr>
            <p:blipFill>
              <a:blip r:embed="rId10"/>
              <a:stretch>
                <a:fillRect/>
              </a:stretch>
            </p:blipFill>
            <p:spPr>
              <a:xfrm>
                <a:off x="9002563" y="3493305"/>
                <a:ext cx="2816541" cy="2175435"/>
              </a:xfrm>
              <a:prstGeom prst="rect">
                <a:avLst/>
              </a:prstGeom>
            </p:spPr>
          </p:pic>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C939516E-F78B-8131-C731-C3E447A99533}"/>
                      </a:ext>
                    </a:extLst>
                  </p14:cNvPr>
                  <p14:cNvContentPartPr/>
                  <p14:nvPr/>
                </p14:nvContentPartPr>
                <p14:xfrm>
                  <a:off x="10946211" y="4615269"/>
                  <a:ext cx="360" cy="360"/>
                </p14:xfrm>
              </p:contentPart>
            </mc:Choice>
            <mc:Fallback xmlns="">
              <p:pic>
                <p:nvPicPr>
                  <p:cNvPr id="19" name="Ink 18">
                    <a:extLst>
                      <a:ext uri="{FF2B5EF4-FFF2-40B4-BE49-F238E27FC236}">
                        <a16:creationId xmlns:a16="http://schemas.microsoft.com/office/drawing/2014/main" id="{C939516E-F78B-8131-C731-C3E447A99533}"/>
                      </a:ext>
                    </a:extLst>
                  </p:cNvPr>
                  <p:cNvPicPr/>
                  <p:nvPr/>
                </p:nvPicPr>
                <p:blipFill>
                  <a:blip r:embed="rId5"/>
                  <a:stretch>
                    <a:fillRect/>
                  </a:stretch>
                </p:blipFill>
                <p:spPr>
                  <a:xfrm>
                    <a:off x="10928211" y="4597269"/>
                    <a:ext cx="36000" cy="36000"/>
                  </a:xfrm>
                  <a:prstGeom prst="rect">
                    <a:avLst/>
                  </a:prstGeom>
                </p:spPr>
              </p:pic>
            </mc:Fallback>
          </mc:AlternateContent>
        </p:grpSp>
        <p:grpSp>
          <p:nvGrpSpPr>
            <p:cNvPr id="23" name="Group 22">
              <a:extLst>
                <a:ext uri="{FF2B5EF4-FFF2-40B4-BE49-F238E27FC236}">
                  <a16:creationId xmlns:a16="http://schemas.microsoft.com/office/drawing/2014/main" id="{679AF8AA-A471-09E3-CB49-70434968A742}"/>
                </a:ext>
              </a:extLst>
            </p:cNvPr>
            <p:cNvGrpSpPr/>
            <p:nvPr/>
          </p:nvGrpSpPr>
          <p:grpSpPr>
            <a:xfrm>
              <a:off x="9495042" y="3746077"/>
              <a:ext cx="1898468" cy="1641498"/>
              <a:chOff x="6603900" y="4939060"/>
              <a:chExt cx="2413718" cy="1879384"/>
            </a:xfrm>
          </p:grpSpPr>
          <p:pic>
            <p:nvPicPr>
              <p:cNvPr id="17" name="Picture 16">
                <a:extLst>
                  <a:ext uri="{FF2B5EF4-FFF2-40B4-BE49-F238E27FC236}">
                    <a16:creationId xmlns:a16="http://schemas.microsoft.com/office/drawing/2014/main" id="{07191A50-E64B-9FB2-7F1A-1217479C6FFA}"/>
                  </a:ext>
                </a:extLst>
              </p:cNvPr>
              <p:cNvPicPr>
                <a:picLocks noChangeAspect="1"/>
              </p:cNvPicPr>
              <p:nvPr/>
            </p:nvPicPr>
            <p:blipFill>
              <a:blip r:embed="rId12"/>
              <a:stretch>
                <a:fillRect/>
              </a:stretch>
            </p:blipFill>
            <p:spPr>
              <a:xfrm>
                <a:off x="6603900" y="4939060"/>
                <a:ext cx="2413718" cy="1879384"/>
              </a:xfrm>
              <a:prstGeom prst="rect">
                <a:avLst/>
              </a:prstGeom>
            </p:spPr>
          </p:pic>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3651355A-B05A-1A66-AD7E-319FC11476B4}"/>
                      </a:ext>
                    </a:extLst>
                  </p14:cNvPr>
                  <p14:cNvContentPartPr/>
                  <p14:nvPr/>
                </p14:nvContentPartPr>
                <p14:xfrm>
                  <a:off x="8290491" y="5946189"/>
                  <a:ext cx="360" cy="1800"/>
                </p14:xfrm>
              </p:contentPart>
            </mc:Choice>
            <mc:Fallback xmlns="">
              <p:pic>
                <p:nvPicPr>
                  <p:cNvPr id="20" name="Ink 19">
                    <a:extLst>
                      <a:ext uri="{FF2B5EF4-FFF2-40B4-BE49-F238E27FC236}">
                        <a16:creationId xmlns:a16="http://schemas.microsoft.com/office/drawing/2014/main" id="{3651355A-B05A-1A66-AD7E-319FC11476B4}"/>
                      </a:ext>
                    </a:extLst>
                  </p:cNvPr>
                  <p:cNvPicPr/>
                  <p:nvPr/>
                </p:nvPicPr>
                <p:blipFill>
                  <a:blip r:embed="rId14"/>
                  <a:stretch>
                    <a:fillRect/>
                  </a:stretch>
                </p:blipFill>
                <p:spPr>
                  <a:xfrm>
                    <a:off x="8272491" y="5928549"/>
                    <a:ext cx="36000" cy="37440"/>
                  </a:xfrm>
                  <a:prstGeom prst="rect">
                    <a:avLst/>
                  </a:prstGeom>
                </p:spPr>
              </p:pic>
            </mc:Fallback>
          </mc:AlternateContent>
        </p:grpSp>
      </p:grpSp>
      <p:sp>
        <p:nvSpPr>
          <p:cNvPr id="74" name="Arrow: Right 73">
            <a:extLst>
              <a:ext uri="{FF2B5EF4-FFF2-40B4-BE49-F238E27FC236}">
                <a16:creationId xmlns:a16="http://schemas.microsoft.com/office/drawing/2014/main" id="{FB2521C0-1857-4D3D-9F18-65AD7F8E9314}"/>
              </a:ext>
            </a:extLst>
          </p:cNvPr>
          <p:cNvSpPr/>
          <p:nvPr/>
        </p:nvSpPr>
        <p:spPr>
          <a:xfrm>
            <a:off x="6306282" y="2949406"/>
            <a:ext cx="1371740" cy="959187"/>
          </a:xfrm>
          <a:prstGeom prst="rightArrow">
            <a:avLst>
              <a:gd name="adj1" fmla="val 50000"/>
              <a:gd name="adj2" fmla="val 89040"/>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157567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73" name="Flowchart: Alternate Process 72">
            <a:extLst>
              <a:ext uri="{FF2B5EF4-FFF2-40B4-BE49-F238E27FC236}">
                <a16:creationId xmlns:a16="http://schemas.microsoft.com/office/drawing/2014/main" id="{4A373FD4-A069-A896-2BFB-5C5B0E2C0428}"/>
              </a:ext>
            </a:extLst>
          </p:cNvPr>
          <p:cNvSpPr/>
          <p:nvPr/>
        </p:nvSpPr>
        <p:spPr>
          <a:xfrm>
            <a:off x="80985" y="818129"/>
            <a:ext cx="6475205" cy="4946945"/>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60" name="TextBox 59">
            <a:extLst>
              <a:ext uri="{FF2B5EF4-FFF2-40B4-BE49-F238E27FC236}">
                <a16:creationId xmlns:a16="http://schemas.microsoft.com/office/drawing/2014/main" id="{6D97DD00-C2F2-0893-B783-57E8F19ACC5F}"/>
              </a:ext>
            </a:extLst>
          </p:cNvPr>
          <p:cNvSpPr txBox="1"/>
          <p:nvPr/>
        </p:nvSpPr>
        <p:spPr>
          <a:xfrm>
            <a:off x="635290" y="-59034"/>
            <a:ext cx="5366594" cy="17543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sng"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How Centroid-Tracker Work?!</a:t>
            </a:r>
          </a:p>
        </p:txBody>
      </p:sp>
      <p:sp>
        <p:nvSpPr>
          <p:cNvPr id="48" name="TextBox 47">
            <a:extLst>
              <a:ext uri="{FF2B5EF4-FFF2-40B4-BE49-F238E27FC236}">
                <a16:creationId xmlns:a16="http://schemas.microsoft.com/office/drawing/2014/main" id="{F34CD754-BC2A-12DA-8A10-78B689D8226A}"/>
              </a:ext>
            </a:extLst>
          </p:cNvPr>
          <p:cNvSpPr txBox="1"/>
          <p:nvPr/>
        </p:nvSpPr>
        <p:spPr>
          <a:xfrm>
            <a:off x="33275" y="2234463"/>
            <a:ext cx="6635932" cy="1815882"/>
          </a:xfrm>
          <a:prstGeom prst="rect">
            <a:avLst/>
          </a:prstGeom>
          <a:noFill/>
        </p:spPr>
        <p:txBody>
          <a:bodyPr wrap="square">
            <a:spAutoFit/>
          </a:bodyPr>
          <a:lstStyle/>
          <a:p>
            <a:r>
              <a:rPr lang="en-US" sz="2800" b="1" i="0" dirty="0">
                <a:solidFill>
                  <a:srgbClr val="17171A"/>
                </a:solidFill>
                <a:effectLst/>
                <a:latin typeface="Lato" panose="020F0502020204030203" pitchFamily="34" charset="0"/>
              </a:rPr>
              <a:t>Step 3:</a:t>
            </a:r>
          </a:p>
          <a:p>
            <a:r>
              <a:rPr lang="en-US" sz="2800" b="1" dirty="0">
                <a:solidFill>
                  <a:srgbClr val="17171A"/>
                </a:solidFill>
                <a:latin typeface="Lato" panose="020F0502020204030203" pitchFamily="34" charset="0"/>
              </a:rPr>
              <a:t>	</a:t>
            </a:r>
            <a:r>
              <a:rPr lang="en-US" sz="2800" b="1" i="0" dirty="0">
                <a:solidFill>
                  <a:srgbClr val="17171A"/>
                </a:solidFill>
                <a:effectLst/>
                <a:latin typeface="Lato" panose="020F0502020204030203" pitchFamily="34" charset="0"/>
              </a:rPr>
              <a:t> </a:t>
            </a:r>
            <a:r>
              <a:rPr lang="en-US" sz="2800" b="0" i="0" dirty="0">
                <a:solidFill>
                  <a:srgbClr val="222222"/>
                </a:solidFill>
                <a:effectLst/>
                <a:latin typeface="Lato" panose="020F0502020204030203" pitchFamily="34" charset="0"/>
              </a:rPr>
              <a:t>Finally, it computes the Euclidean 	distance between every pair of 	centroids possible.</a:t>
            </a:r>
            <a:endParaRPr lang="en-US" sz="2800" i="0" dirty="0">
              <a:solidFill>
                <a:srgbClr val="17171A"/>
              </a:solidFill>
              <a:effectLst/>
              <a:latin typeface="Lato" panose="020F0502020204030203" pitchFamily="34" charset="0"/>
            </a:endParaRPr>
          </a:p>
        </p:txBody>
      </p:sp>
      <p:sp>
        <p:nvSpPr>
          <p:cNvPr id="39" name="Rectangle: Folded Corner 38">
            <a:extLst>
              <a:ext uri="{FF2B5EF4-FFF2-40B4-BE49-F238E27FC236}">
                <a16:creationId xmlns:a16="http://schemas.microsoft.com/office/drawing/2014/main" id="{18A242DE-6380-882B-82DA-32163C8BABFE}"/>
              </a:ext>
            </a:extLst>
          </p:cNvPr>
          <p:cNvSpPr/>
          <p:nvPr/>
        </p:nvSpPr>
        <p:spPr>
          <a:xfrm>
            <a:off x="6659878" y="66891"/>
            <a:ext cx="5498847" cy="6151029"/>
          </a:xfrm>
          <a:prstGeom prst="foldedCorner">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74" name="Arrow: Right 73">
            <a:extLst>
              <a:ext uri="{FF2B5EF4-FFF2-40B4-BE49-F238E27FC236}">
                <a16:creationId xmlns:a16="http://schemas.microsoft.com/office/drawing/2014/main" id="{FB2521C0-1857-4D3D-9F18-65AD7F8E9314}"/>
              </a:ext>
            </a:extLst>
          </p:cNvPr>
          <p:cNvSpPr/>
          <p:nvPr/>
        </p:nvSpPr>
        <p:spPr>
          <a:xfrm>
            <a:off x="6306282" y="2949406"/>
            <a:ext cx="1371740" cy="959187"/>
          </a:xfrm>
          <a:prstGeom prst="rightArrow">
            <a:avLst>
              <a:gd name="adj1" fmla="val 50000"/>
              <a:gd name="adj2" fmla="val 89040"/>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pic>
        <p:nvPicPr>
          <p:cNvPr id="3" name="Picture 2">
            <a:extLst>
              <a:ext uri="{FF2B5EF4-FFF2-40B4-BE49-F238E27FC236}">
                <a16:creationId xmlns:a16="http://schemas.microsoft.com/office/drawing/2014/main" id="{F2C599A5-ED3B-11D4-8079-987B6F029831}"/>
              </a:ext>
            </a:extLst>
          </p:cNvPr>
          <p:cNvPicPr>
            <a:picLocks noChangeAspect="1"/>
          </p:cNvPicPr>
          <p:nvPr/>
        </p:nvPicPr>
        <p:blipFill>
          <a:blip r:embed="rId3"/>
          <a:stretch>
            <a:fillRect/>
          </a:stretch>
        </p:blipFill>
        <p:spPr>
          <a:xfrm>
            <a:off x="8273090" y="3618676"/>
            <a:ext cx="2641635" cy="1920303"/>
          </a:xfrm>
          <a:prstGeom prst="rect">
            <a:avLst/>
          </a:prstGeom>
        </p:spPr>
      </p:pic>
      <p:pic>
        <p:nvPicPr>
          <p:cNvPr id="7" name="Picture 6">
            <a:extLst>
              <a:ext uri="{FF2B5EF4-FFF2-40B4-BE49-F238E27FC236}">
                <a16:creationId xmlns:a16="http://schemas.microsoft.com/office/drawing/2014/main" id="{22BA672F-FB02-5763-45C3-5287B6931602}"/>
              </a:ext>
            </a:extLst>
          </p:cNvPr>
          <p:cNvPicPr>
            <a:picLocks noChangeAspect="1"/>
          </p:cNvPicPr>
          <p:nvPr/>
        </p:nvPicPr>
        <p:blipFill>
          <a:blip r:embed="rId4"/>
          <a:stretch>
            <a:fillRect/>
          </a:stretch>
        </p:blipFill>
        <p:spPr>
          <a:xfrm>
            <a:off x="7678022" y="456077"/>
            <a:ext cx="3831772" cy="2686328"/>
          </a:xfrm>
          <a:prstGeom prst="rect">
            <a:avLst/>
          </a:prstGeom>
        </p:spPr>
      </p:pic>
      <p:sp>
        <p:nvSpPr>
          <p:cNvPr id="12" name="Arrow: Down 11">
            <a:extLst>
              <a:ext uri="{FF2B5EF4-FFF2-40B4-BE49-F238E27FC236}">
                <a16:creationId xmlns:a16="http://schemas.microsoft.com/office/drawing/2014/main" id="{EEE3B275-3F85-104E-911E-185CADE74651}"/>
              </a:ext>
            </a:extLst>
          </p:cNvPr>
          <p:cNvSpPr/>
          <p:nvPr/>
        </p:nvSpPr>
        <p:spPr>
          <a:xfrm>
            <a:off x="9409301" y="3142404"/>
            <a:ext cx="344299" cy="476271"/>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059839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73" name="Flowchart: Alternate Process 72">
            <a:extLst>
              <a:ext uri="{FF2B5EF4-FFF2-40B4-BE49-F238E27FC236}">
                <a16:creationId xmlns:a16="http://schemas.microsoft.com/office/drawing/2014/main" id="{4A373FD4-A069-A896-2BFB-5C5B0E2C0428}"/>
              </a:ext>
            </a:extLst>
          </p:cNvPr>
          <p:cNvSpPr/>
          <p:nvPr/>
        </p:nvSpPr>
        <p:spPr>
          <a:xfrm>
            <a:off x="80985" y="818129"/>
            <a:ext cx="6475205" cy="4946945"/>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60" name="TextBox 59">
            <a:extLst>
              <a:ext uri="{FF2B5EF4-FFF2-40B4-BE49-F238E27FC236}">
                <a16:creationId xmlns:a16="http://schemas.microsoft.com/office/drawing/2014/main" id="{6D97DD00-C2F2-0893-B783-57E8F19ACC5F}"/>
              </a:ext>
            </a:extLst>
          </p:cNvPr>
          <p:cNvSpPr txBox="1"/>
          <p:nvPr/>
        </p:nvSpPr>
        <p:spPr>
          <a:xfrm>
            <a:off x="635290" y="-59034"/>
            <a:ext cx="5366594" cy="17543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sng"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How Centroid-Tracker Work?!</a:t>
            </a:r>
          </a:p>
        </p:txBody>
      </p:sp>
      <p:sp>
        <p:nvSpPr>
          <p:cNvPr id="48" name="TextBox 47">
            <a:extLst>
              <a:ext uri="{FF2B5EF4-FFF2-40B4-BE49-F238E27FC236}">
                <a16:creationId xmlns:a16="http://schemas.microsoft.com/office/drawing/2014/main" id="{F34CD754-BC2A-12DA-8A10-78B689D8226A}"/>
              </a:ext>
            </a:extLst>
          </p:cNvPr>
          <p:cNvSpPr txBox="1"/>
          <p:nvPr/>
        </p:nvSpPr>
        <p:spPr>
          <a:xfrm>
            <a:off x="33275" y="2234463"/>
            <a:ext cx="6400747" cy="29238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dirty="0">
                <a:solidFill>
                  <a:srgbClr val="17171A"/>
                </a:solidFill>
                <a:effectLst/>
                <a:latin typeface="Lato" panose="020F0502020204030203" pitchFamily="34" charset="0"/>
              </a:rPr>
              <a:t>Step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srgbClr val="17171A"/>
                </a:solidFill>
                <a:uLnTx/>
                <a:uFillTx/>
                <a:latin typeface="Lato" panose="020F0502020204030203" pitchFamily="34" charset="0"/>
                <a:ea typeface="+mn-ea"/>
                <a:cs typeface="+mn-cs"/>
              </a:rPr>
              <a:t>	</a:t>
            </a:r>
            <a:r>
              <a:rPr kumimoji="0" lang="en-US" sz="1800" b="1" i="0" u="none" strike="noStrike" kern="1200" cap="none" spc="0" normalizeH="0" baseline="0" noProof="0" dirty="0">
                <a:ln>
                  <a:noFill/>
                </a:ln>
                <a:solidFill>
                  <a:prstClr val="black"/>
                </a:solidFill>
                <a:effectLst/>
                <a:uLnTx/>
                <a:uFillTx/>
                <a:latin typeface="Lato" panose="020F0502020204030203" pitchFamily="34" charset="0"/>
                <a:ea typeface="+mn-ea"/>
                <a:cs typeface="+mn-cs"/>
              </a:rPr>
              <a:t>We assume that the same object will be moved the 	minimum distance compared to other centroids, 	which means the two pairs of centroids having 	minimum distance in subsequent frames are 	considered to be the same object.</a:t>
            </a:r>
            <a:endParaRPr kumimoji="0" lang="he-IL"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endParaRPr lang="en-US" sz="2800" b="1" i="0" dirty="0">
              <a:solidFill>
                <a:srgbClr val="17171A"/>
              </a:solidFill>
              <a:effectLst/>
              <a:latin typeface="Lato" panose="020F0502020204030203" pitchFamily="34" charset="0"/>
            </a:endParaRPr>
          </a:p>
          <a:p>
            <a:r>
              <a:rPr lang="en-US" sz="2800" b="1" dirty="0">
                <a:solidFill>
                  <a:srgbClr val="17171A"/>
                </a:solidFill>
                <a:latin typeface="Lato" panose="020F0502020204030203" pitchFamily="34" charset="0"/>
              </a:rPr>
              <a:t>	</a:t>
            </a:r>
            <a:endParaRPr lang="en-US" sz="2800" i="0" dirty="0">
              <a:solidFill>
                <a:srgbClr val="17171A"/>
              </a:solidFill>
              <a:effectLst/>
              <a:latin typeface="Lato" panose="020F0502020204030203" pitchFamily="34" charset="0"/>
            </a:endParaRPr>
          </a:p>
        </p:txBody>
      </p:sp>
      <p:sp>
        <p:nvSpPr>
          <p:cNvPr id="39" name="Rectangle: Folded Corner 38">
            <a:extLst>
              <a:ext uri="{FF2B5EF4-FFF2-40B4-BE49-F238E27FC236}">
                <a16:creationId xmlns:a16="http://schemas.microsoft.com/office/drawing/2014/main" id="{18A242DE-6380-882B-82DA-32163C8BABFE}"/>
              </a:ext>
            </a:extLst>
          </p:cNvPr>
          <p:cNvSpPr/>
          <p:nvPr/>
        </p:nvSpPr>
        <p:spPr>
          <a:xfrm>
            <a:off x="6659878" y="66891"/>
            <a:ext cx="5498847" cy="6607627"/>
          </a:xfrm>
          <a:prstGeom prst="foldedCorner">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74" name="Arrow: Right 73">
            <a:extLst>
              <a:ext uri="{FF2B5EF4-FFF2-40B4-BE49-F238E27FC236}">
                <a16:creationId xmlns:a16="http://schemas.microsoft.com/office/drawing/2014/main" id="{FB2521C0-1857-4D3D-9F18-65AD7F8E9314}"/>
              </a:ext>
            </a:extLst>
          </p:cNvPr>
          <p:cNvSpPr/>
          <p:nvPr/>
        </p:nvSpPr>
        <p:spPr>
          <a:xfrm>
            <a:off x="6306282" y="2949406"/>
            <a:ext cx="1371740" cy="959187"/>
          </a:xfrm>
          <a:prstGeom prst="rightArrow">
            <a:avLst>
              <a:gd name="adj1" fmla="val 50000"/>
              <a:gd name="adj2" fmla="val 89040"/>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pic>
        <p:nvPicPr>
          <p:cNvPr id="3" name="Picture 2">
            <a:extLst>
              <a:ext uri="{FF2B5EF4-FFF2-40B4-BE49-F238E27FC236}">
                <a16:creationId xmlns:a16="http://schemas.microsoft.com/office/drawing/2014/main" id="{F2C599A5-ED3B-11D4-8079-987B6F029831}"/>
              </a:ext>
            </a:extLst>
          </p:cNvPr>
          <p:cNvPicPr>
            <a:picLocks noChangeAspect="1"/>
          </p:cNvPicPr>
          <p:nvPr/>
        </p:nvPicPr>
        <p:blipFill>
          <a:blip r:embed="rId3"/>
          <a:stretch>
            <a:fillRect/>
          </a:stretch>
        </p:blipFill>
        <p:spPr>
          <a:xfrm>
            <a:off x="8397197" y="183482"/>
            <a:ext cx="2024207" cy="1471471"/>
          </a:xfrm>
          <a:prstGeom prst="rect">
            <a:avLst/>
          </a:prstGeom>
        </p:spPr>
      </p:pic>
      <p:sp>
        <p:nvSpPr>
          <p:cNvPr id="12" name="Arrow: Down 11">
            <a:extLst>
              <a:ext uri="{FF2B5EF4-FFF2-40B4-BE49-F238E27FC236}">
                <a16:creationId xmlns:a16="http://schemas.microsoft.com/office/drawing/2014/main" id="{EEE3B275-3F85-104E-911E-185CADE74651}"/>
              </a:ext>
            </a:extLst>
          </p:cNvPr>
          <p:cNvSpPr/>
          <p:nvPr/>
        </p:nvSpPr>
        <p:spPr>
          <a:xfrm>
            <a:off x="9303025" y="3047356"/>
            <a:ext cx="399920" cy="620638"/>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a:p>
        </p:txBody>
      </p:sp>
      <p:grpSp>
        <p:nvGrpSpPr>
          <p:cNvPr id="5" name="Group 4">
            <a:extLst>
              <a:ext uri="{FF2B5EF4-FFF2-40B4-BE49-F238E27FC236}">
                <a16:creationId xmlns:a16="http://schemas.microsoft.com/office/drawing/2014/main" id="{BDF95B86-02CC-3C34-96E4-92386F38ADEA}"/>
              </a:ext>
            </a:extLst>
          </p:cNvPr>
          <p:cNvGrpSpPr/>
          <p:nvPr/>
        </p:nvGrpSpPr>
        <p:grpSpPr>
          <a:xfrm>
            <a:off x="7817407" y="2258866"/>
            <a:ext cx="3926819" cy="805215"/>
            <a:chOff x="7755128" y="513806"/>
            <a:chExt cx="3926819" cy="805215"/>
          </a:xfrm>
        </p:grpSpPr>
        <p:sp>
          <p:nvSpPr>
            <p:cNvPr id="2" name="Rectangle 1">
              <a:extLst>
                <a:ext uri="{FF2B5EF4-FFF2-40B4-BE49-F238E27FC236}">
                  <a16:creationId xmlns:a16="http://schemas.microsoft.com/office/drawing/2014/main" id="{679AF294-9141-31E4-58CB-672CBE6D5367}"/>
                </a:ext>
              </a:extLst>
            </p:cNvPr>
            <p:cNvSpPr/>
            <p:nvPr/>
          </p:nvSpPr>
          <p:spPr>
            <a:xfrm>
              <a:off x="7755128" y="513806"/>
              <a:ext cx="3600849" cy="80521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4" name="TextBox 3">
              <a:extLst>
                <a:ext uri="{FF2B5EF4-FFF2-40B4-BE49-F238E27FC236}">
                  <a16:creationId xmlns:a16="http://schemas.microsoft.com/office/drawing/2014/main" id="{2DD02E32-2194-CE10-E783-2367F9FE78E5}"/>
                </a:ext>
              </a:extLst>
            </p:cNvPr>
            <p:cNvSpPr txBox="1"/>
            <p:nvPr/>
          </p:nvSpPr>
          <p:spPr>
            <a:xfrm>
              <a:off x="8468484" y="735217"/>
              <a:ext cx="3213463" cy="369332"/>
            </a:xfrm>
            <a:prstGeom prst="rect">
              <a:avLst/>
            </a:prstGeom>
            <a:noFill/>
          </p:spPr>
          <p:txBody>
            <a:bodyPr wrap="square" rtlCol="1">
              <a:spAutoFit/>
            </a:bodyPr>
            <a:lstStyle/>
            <a:p>
              <a:r>
                <a:rPr lang="en-US" dirty="0"/>
                <a:t>Min(d1,d2,d3,d4,…)</a:t>
              </a:r>
              <a:endParaRPr lang="he-IL" dirty="0"/>
            </a:p>
          </p:txBody>
        </p:sp>
      </p:grpSp>
      <p:pic>
        <p:nvPicPr>
          <p:cNvPr id="8" name="Picture 7">
            <a:extLst>
              <a:ext uri="{FF2B5EF4-FFF2-40B4-BE49-F238E27FC236}">
                <a16:creationId xmlns:a16="http://schemas.microsoft.com/office/drawing/2014/main" id="{90887951-C0B2-F2C4-382E-BDA1ACAF933B}"/>
              </a:ext>
            </a:extLst>
          </p:cNvPr>
          <p:cNvPicPr>
            <a:picLocks noChangeAspect="1"/>
          </p:cNvPicPr>
          <p:nvPr/>
        </p:nvPicPr>
        <p:blipFill>
          <a:blip r:embed="rId4"/>
          <a:stretch>
            <a:fillRect/>
          </a:stretch>
        </p:blipFill>
        <p:spPr>
          <a:xfrm>
            <a:off x="7833713" y="3667994"/>
            <a:ext cx="3338544" cy="2321405"/>
          </a:xfrm>
          <a:prstGeom prst="rect">
            <a:avLst/>
          </a:prstGeom>
        </p:spPr>
      </p:pic>
      <p:sp>
        <p:nvSpPr>
          <p:cNvPr id="17" name="Arrow: Down 16">
            <a:extLst>
              <a:ext uri="{FF2B5EF4-FFF2-40B4-BE49-F238E27FC236}">
                <a16:creationId xmlns:a16="http://schemas.microsoft.com/office/drawing/2014/main" id="{6AE6F10C-1DA1-E581-BD4A-826C315D17A8}"/>
              </a:ext>
            </a:extLst>
          </p:cNvPr>
          <p:cNvSpPr/>
          <p:nvPr/>
        </p:nvSpPr>
        <p:spPr>
          <a:xfrm>
            <a:off x="9247406" y="1674268"/>
            <a:ext cx="455539" cy="56019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161904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73" name="Flowchart: Alternate Process 72">
            <a:extLst>
              <a:ext uri="{FF2B5EF4-FFF2-40B4-BE49-F238E27FC236}">
                <a16:creationId xmlns:a16="http://schemas.microsoft.com/office/drawing/2014/main" id="{4A373FD4-A069-A896-2BFB-5C5B0E2C0428}"/>
              </a:ext>
            </a:extLst>
          </p:cNvPr>
          <p:cNvSpPr/>
          <p:nvPr/>
        </p:nvSpPr>
        <p:spPr>
          <a:xfrm>
            <a:off x="80985" y="818129"/>
            <a:ext cx="6475205" cy="4946945"/>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60" name="TextBox 59">
            <a:extLst>
              <a:ext uri="{FF2B5EF4-FFF2-40B4-BE49-F238E27FC236}">
                <a16:creationId xmlns:a16="http://schemas.microsoft.com/office/drawing/2014/main" id="{6D97DD00-C2F2-0893-B783-57E8F19ACC5F}"/>
              </a:ext>
            </a:extLst>
          </p:cNvPr>
          <p:cNvSpPr txBox="1"/>
          <p:nvPr/>
        </p:nvSpPr>
        <p:spPr>
          <a:xfrm>
            <a:off x="635290" y="-59034"/>
            <a:ext cx="5366594" cy="175432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sng"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How Centroid-Tracker Work?!</a:t>
            </a:r>
          </a:p>
        </p:txBody>
      </p:sp>
      <p:sp>
        <p:nvSpPr>
          <p:cNvPr id="48" name="TextBox 47">
            <a:extLst>
              <a:ext uri="{FF2B5EF4-FFF2-40B4-BE49-F238E27FC236}">
                <a16:creationId xmlns:a16="http://schemas.microsoft.com/office/drawing/2014/main" id="{F34CD754-BC2A-12DA-8A10-78B689D8226A}"/>
              </a:ext>
            </a:extLst>
          </p:cNvPr>
          <p:cNvSpPr txBox="1"/>
          <p:nvPr/>
        </p:nvSpPr>
        <p:spPr>
          <a:xfrm>
            <a:off x="33275" y="2234463"/>
            <a:ext cx="6400747" cy="20928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dirty="0">
                <a:solidFill>
                  <a:srgbClr val="17171A"/>
                </a:solidFill>
                <a:effectLst/>
                <a:latin typeface="Lato" panose="020F0502020204030203" pitchFamily="34" charset="0"/>
              </a:rPr>
              <a:t>Step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srgbClr val="17171A"/>
                </a:solidFill>
                <a:uLnTx/>
                <a:uFillTx/>
                <a:latin typeface="Lato" panose="020F0502020204030203" pitchFamily="34" charset="0"/>
                <a:ea typeface="+mn-ea"/>
                <a:cs typeface="+mn-cs"/>
              </a:rPr>
              <a:t>	</a:t>
            </a:r>
            <a:r>
              <a:rPr kumimoji="0" lang="en-US" sz="1800" b="1" i="0" u="none" strike="noStrike" kern="1200" cap="none" spc="0" normalizeH="0" baseline="0" noProof="0" dirty="0">
                <a:ln>
                  <a:noFill/>
                </a:ln>
                <a:solidFill>
                  <a:prstClr val="black"/>
                </a:solidFill>
                <a:effectLst/>
                <a:uLnTx/>
                <a:uFillTx/>
                <a:latin typeface="Lato" panose="020F0502020204030203" pitchFamily="34" charset="0"/>
                <a:ea typeface="+mn-ea"/>
                <a:cs typeface="+mn-cs"/>
              </a:rPr>
              <a:t>assign the IDs to the moved centroid that will 	indicate the same object.</a:t>
            </a:r>
          </a:p>
          <a:p>
            <a:endParaRPr lang="en-US" sz="2800" b="1" i="0" dirty="0">
              <a:solidFill>
                <a:srgbClr val="17171A"/>
              </a:solidFill>
              <a:effectLst/>
              <a:latin typeface="Lato" panose="020F0502020204030203" pitchFamily="34" charset="0"/>
            </a:endParaRPr>
          </a:p>
          <a:p>
            <a:r>
              <a:rPr lang="en-US" sz="2800" b="1" dirty="0">
                <a:solidFill>
                  <a:srgbClr val="17171A"/>
                </a:solidFill>
                <a:latin typeface="Lato" panose="020F0502020204030203" pitchFamily="34" charset="0"/>
              </a:rPr>
              <a:t>	</a:t>
            </a:r>
            <a:endParaRPr lang="en-US" sz="2800" i="0" dirty="0">
              <a:solidFill>
                <a:srgbClr val="17171A"/>
              </a:solidFill>
              <a:effectLst/>
              <a:latin typeface="Lato" panose="020F0502020204030203" pitchFamily="34" charset="0"/>
            </a:endParaRPr>
          </a:p>
        </p:txBody>
      </p:sp>
      <p:sp>
        <p:nvSpPr>
          <p:cNvPr id="39" name="Rectangle: Folded Corner 38">
            <a:extLst>
              <a:ext uri="{FF2B5EF4-FFF2-40B4-BE49-F238E27FC236}">
                <a16:creationId xmlns:a16="http://schemas.microsoft.com/office/drawing/2014/main" id="{18A242DE-6380-882B-82DA-32163C8BABFE}"/>
              </a:ext>
            </a:extLst>
          </p:cNvPr>
          <p:cNvSpPr/>
          <p:nvPr/>
        </p:nvSpPr>
        <p:spPr>
          <a:xfrm>
            <a:off x="6659878" y="66891"/>
            <a:ext cx="5498847" cy="6607627"/>
          </a:xfrm>
          <a:prstGeom prst="foldedCorner">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74" name="Arrow: Right 73">
            <a:extLst>
              <a:ext uri="{FF2B5EF4-FFF2-40B4-BE49-F238E27FC236}">
                <a16:creationId xmlns:a16="http://schemas.microsoft.com/office/drawing/2014/main" id="{FB2521C0-1857-4D3D-9F18-65AD7F8E9314}"/>
              </a:ext>
            </a:extLst>
          </p:cNvPr>
          <p:cNvSpPr/>
          <p:nvPr/>
        </p:nvSpPr>
        <p:spPr>
          <a:xfrm>
            <a:off x="6306282" y="2949406"/>
            <a:ext cx="1371740" cy="959187"/>
          </a:xfrm>
          <a:prstGeom prst="rightArrow">
            <a:avLst>
              <a:gd name="adj1" fmla="val 50000"/>
              <a:gd name="adj2" fmla="val 89040"/>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12" name="Arrow: Down 11">
            <a:extLst>
              <a:ext uri="{FF2B5EF4-FFF2-40B4-BE49-F238E27FC236}">
                <a16:creationId xmlns:a16="http://schemas.microsoft.com/office/drawing/2014/main" id="{EEE3B275-3F85-104E-911E-185CADE74651}"/>
              </a:ext>
            </a:extLst>
          </p:cNvPr>
          <p:cNvSpPr/>
          <p:nvPr/>
        </p:nvSpPr>
        <p:spPr>
          <a:xfrm>
            <a:off x="9409301" y="722811"/>
            <a:ext cx="317514" cy="535760"/>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a:p>
        </p:txBody>
      </p:sp>
      <p:grpSp>
        <p:nvGrpSpPr>
          <p:cNvPr id="5" name="Group 4">
            <a:extLst>
              <a:ext uri="{FF2B5EF4-FFF2-40B4-BE49-F238E27FC236}">
                <a16:creationId xmlns:a16="http://schemas.microsoft.com/office/drawing/2014/main" id="{BDF95B86-02CC-3C34-96E4-92386F38ADEA}"/>
              </a:ext>
            </a:extLst>
          </p:cNvPr>
          <p:cNvGrpSpPr/>
          <p:nvPr/>
        </p:nvGrpSpPr>
        <p:grpSpPr>
          <a:xfrm>
            <a:off x="8212184" y="160238"/>
            <a:ext cx="2962555" cy="562573"/>
            <a:chOff x="7755128" y="513806"/>
            <a:chExt cx="3731448" cy="805215"/>
          </a:xfrm>
        </p:grpSpPr>
        <p:sp>
          <p:nvSpPr>
            <p:cNvPr id="2" name="Rectangle 1">
              <a:extLst>
                <a:ext uri="{FF2B5EF4-FFF2-40B4-BE49-F238E27FC236}">
                  <a16:creationId xmlns:a16="http://schemas.microsoft.com/office/drawing/2014/main" id="{679AF294-9141-31E4-58CB-672CBE6D5367}"/>
                </a:ext>
              </a:extLst>
            </p:cNvPr>
            <p:cNvSpPr/>
            <p:nvPr/>
          </p:nvSpPr>
          <p:spPr>
            <a:xfrm>
              <a:off x="7755128" y="513806"/>
              <a:ext cx="3600849" cy="80521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4" name="TextBox 3">
              <a:extLst>
                <a:ext uri="{FF2B5EF4-FFF2-40B4-BE49-F238E27FC236}">
                  <a16:creationId xmlns:a16="http://schemas.microsoft.com/office/drawing/2014/main" id="{2DD02E32-2194-CE10-E783-2367F9FE78E5}"/>
                </a:ext>
              </a:extLst>
            </p:cNvPr>
            <p:cNvSpPr txBox="1"/>
            <p:nvPr/>
          </p:nvSpPr>
          <p:spPr>
            <a:xfrm>
              <a:off x="8273114" y="647964"/>
              <a:ext cx="3213462" cy="369332"/>
            </a:xfrm>
            <a:prstGeom prst="rect">
              <a:avLst/>
            </a:prstGeom>
            <a:noFill/>
          </p:spPr>
          <p:txBody>
            <a:bodyPr wrap="square" rtlCol="1">
              <a:spAutoFit/>
            </a:bodyPr>
            <a:lstStyle/>
            <a:p>
              <a:r>
                <a:rPr lang="en-US" dirty="0"/>
                <a:t>Min(d1,d2,d3,d4,…)</a:t>
              </a:r>
              <a:endParaRPr lang="he-IL" dirty="0"/>
            </a:p>
          </p:txBody>
        </p:sp>
      </p:grpSp>
      <p:pic>
        <p:nvPicPr>
          <p:cNvPr id="8" name="Picture 7">
            <a:extLst>
              <a:ext uri="{FF2B5EF4-FFF2-40B4-BE49-F238E27FC236}">
                <a16:creationId xmlns:a16="http://schemas.microsoft.com/office/drawing/2014/main" id="{90887951-C0B2-F2C4-382E-BDA1ACAF933B}"/>
              </a:ext>
            </a:extLst>
          </p:cNvPr>
          <p:cNvPicPr>
            <a:picLocks noChangeAspect="1"/>
          </p:cNvPicPr>
          <p:nvPr/>
        </p:nvPicPr>
        <p:blipFill>
          <a:blip r:embed="rId3"/>
          <a:stretch>
            <a:fillRect/>
          </a:stretch>
        </p:blipFill>
        <p:spPr>
          <a:xfrm>
            <a:off x="8627929" y="1268501"/>
            <a:ext cx="2073134" cy="1441522"/>
          </a:xfrm>
          <a:prstGeom prst="rect">
            <a:avLst/>
          </a:prstGeom>
        </p:spPr>
      </p:pic>
      <p:sp>
        <p:nvSpPr>
          <p:cNvPr id="14" name="Arrow: Down 13">
            <a:extLst>
              <a:ext uri="{FF2B5EF4-FFF2-40B4-BE49-F238E27FC236}">
                <a16:creationId xmlns:a16="http://schemas.microsoft.com/office/drawing/2014/main" id="{26D63F61-CA4D-9FB9-5A4C-CEAB2A1C39F8}"/>
              </a:ext>
            </a:extLst>
          </p:cNvPr>
          <p:cNvSpPr/>
          <p:nvPr/>
        </p:nvSpPr>
        <p:spPr>
          <a:xfrm>
            <a:off x="9447728" y="2679487"/>
            <a:ext cx="339388" cy="612114"/>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a:p>
        </p:txBody>
      </p:sp>
      <p:grpSp>
        <p:nvGrpSpPr>
          <p:cNvPr id="15" name="Group 14">
            <a:extLst>
              <a:ext uri="{FF2B5EF4-FFF2-40B4-BE49-F238E27FC236}">
                <a16:creationId xmlns:a16="http://schemas.microsoft.com/office/drawing/2014/main" id="{9D865184-83C6-D560-1819-BD07859580D1}"/>
              </a:ext>
            </a:extLst>
          </p:cNvPr>
          <p:cNvGrpSpPr/>
          <p:nvPr/>
        </p:nvGrpSpPr>
        <p:grpSpPr>
          <a:xfrm>
            <a:off x="8608332" y="3275107"/>
            <a:ext cx="2864454" cy="562573"/>
            <a:chOff x="7734063" y="426211"/>
            <a:chExt cx="3995521" cy="805215"/>
          </a:xfrm>
        </p:grpSpPr>
        <p:sp>
          <p:nvSpPr>
            <p:cNvPr id="16" name="Rectangle 15">
              <a:extLst>
                <a:ext uri="{FF2B5EF4-FFF2-40B4-BE49-F238E27FC236}">
                  <a16:creationId xmlns:a16="http://schemas.microsoft.com/office/drawing/2014/main" id="{EA80EE37-2AB3-F5E9-3A01-89E269BF84DC}"/>
                </a:ext>
              </a:extLst>
            </p:cNvPr>
            <p:cNvSpPr/>
            <p:nvPr/>
          </p:nvSpPr>
          <p:spPr>
            <a:xfrm>
              <a:off x="7734063" y="426211"/>
              <a:ext cx="3067311" cy="805215"/>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18" name="TextBox 17">
              <a:extLst>
                <a:ext uri="{FF2B5EF4-FFF2-40B4-BE49-F238E27FC236}">
                  <a16:creationId xmlns:a16="http://schemas.microsoft.com/office/drawing/2014/main" id="{BB898D21-3E6B-CECA-0BBC-E77A4301178C}"/>
                </a:ext>
              </a:extLst>
            </p:cNvPr>
            <p:cNvSpPr txBox="1"/>
            <p:nvPr/>
          </p:nvSpPr>
          <p:spPr>
            <a:xfrm>
              <a:off x="8516121" y="522528"/>
              <a:ext cx="3213463" cy="528628"/>
            </a:xfrm>
            <a:prstGeom prst="rect">
              <a:avLst/>
            </a:prstGeom>
            <a:noFill/>
          </p:spPr>
          <p:txBody>
            <a:bodyPr wrap="square" rtlCol="1">
              <a:spAutoFit/>
            </a:bodyPr>
            <a:lstStyle/>
            <a:p>
              <a:r>
                <a:rPr lang="en-US" dirty="0"/>
                <a:t>AssignID()</a:t>
              </a:r>
              <a:endParaRPr lang="he-IL" dirty="0"/>
            </a:p>
          </p:txBody>
        </p:sp>
      </p:grpSp>
      <p:sp>
        <p:nvSpPr>
          <p:cNvPr id="19" name="Arrow: Down 18">
            <a:extLst>
              <a:ext uri="{FF2B5EF4-FFF2-40B4-BE49-F238E27FC236}">
                <a16:creationId xmlns:a16="http://schemas.microsoft.com/office/drawing/2014/main" id="{07611B57-701A-DBF1-5BE8-AC9AFC1764BA}"/>
              </a:ext>
            </a:extLst>
          </p:cNvPr>
          <p:cNvSpPr/>
          <p:nvPr/>
        </p:nvSpPr>
        <p:spPr>
          <a:xfrm>
            <a:off x="9494802" y="3854823"/>
            <a:ext cx="339388" cy="612114"/>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a:p>
        </p:txBody>
      </p:sp>
      <p:pic>
        <p:nvPicPr>
          <p:cNvPr id="7" name="Picture 6">
            <a:extLst>
              <a:ext uri="{FF2B5EF4-FFF2-40B4-BE49-F238E27FC236}">
                <a16:creationId xmlns:a16="http://schemas.microsoft.com/office/drawing/2014/main" id="{6DFA1E7C-B0F9-A845-6BD4-C0D80875417D}"/>
              </a:ext>
            </a:extLst>
          </p:cNvPr>
          <p:cNvPicPr>
            <a:picLocks noChangeAspect="1"/>
          </p:cNvPicPr>
          <p:nvPr/>
        </p:nvPicPr>
        <p:blipFill rotWithShape="1">
          <a:blip r:embed="rId4"/>
          <a:srcRect l="3011" t="3659" r="827"/>
          <a:stretch/>
        </p:blipFill>
        <p:spPr>
          <a:xfrm>
            <a:off x="8343794" y="4510585"/>
            <a:ext cx="2891246" cy="2059661"/>
          </a:xfrm>
          <a:prstGeom prst="rect">
            <a:avLst/>
          </a:prstGeom>
        </p:spPr>
      </p:pic>
      <p:sp>
        <p:nvSpPr>
          <p:cNvPr id="57" name="楕円 56">
            <a:extLst>
              <a:ext uri="{FF2B5EF4-FFF2-40B4-BE49-F238E27FC236}">
                <a16:creationId xmlns:a16="http://schemas.microsoft.com/office/drawing/2014/main" id="{8482E63D-87E2-4531-B5DB-A921746C4C63}"/>
              </a:ext>
            </a:extLst>
          </p:cNvPr>
          <p:cNvSpPr/>
          <p:nvPr/>
        </p:nvSpPr>
        <p:spPr>
          <a:xfrm>
            <a:off x="10090271" y="1521664"/>
            <a:ext cx="461246" cy="493200"/>
          </a:xfrm>
          <a:prstGeom prst="ellipse">
            <a:avLst/>
          </a:prstGeom>
          <a:solidFill>
            <a:srgbClr val="FFFFFF">
              <a:alpha val="5000"/>
            </a:srgbClr>
          </a:solidFill>
          <a:ln w="36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FFFFFF"/>
              </a:solidFill>
            </a:endParaRPr>
          </a:p>
        </p:txBody>
      </p:sp>
      <p:sp>
        <p:nvSpPr>
          <p:cNvPr id="46" name="楕円 45">
            <a:extLst>
              <a:ext uri="{FF2B5EF4-FFF2-40B4-BE49-F238E27FC236}">
                <a16:creationId xmlns:a16="http://schemas.microsoft.com/office/drawing/2014/main" id="{BFF82CD7-104F-4698-AA62-96338B29FDAA}"/>
              </a:ext>
            </a:extLst>
          </p:cNvPr>
          <p:cNvSpPr/>
          <p:nvPr/>
        </p:nvSpPr>
        <p:spPr>
          <a:xfrm>
            <a:off x="8986122" y="2110494"/>
            <a:ext cx="365760" cy="365760"/>
          </a:xfrm>
          <a:prstGeom prst="ellipse">
            <a:avLst/>
          </a:prstGeom>
          <a:solidFill>
            <a:srgbClr val="FFFFFF">
              <a:alpha val="5000"/>
            </a:srgbClr>
          </a:solidFill>
          <a:ln w="36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FFFFFF"/>
              </a:solidFill>
            </a:endParaRPr>
          </a:p>
        </p:txBody>
      </p:sp>
      <p:sp>
        <p:nvSpPr>
          <p:cNvPr id="28" name="楕円 56">
            <a:extLst>
              <a:ext uri="{FF2B5EF4-FFF2-40B4-BE49-F238E27FC236}">
                <a16:creationId xmlns:a16="http://schemas.microsoft.com/office/drawing/2014/main" id="{61A6F511-8620-3D24-62B3-93887E6045DD}"/>
              </a:ext>
            </a:extLst>
          </p:cNvPr>
          <p:cNvSpPr/>
          <p:nvPr/>
        </p:nvSpPr>
        <p:spPr>
          <a:xfrm>
            <a:off x="8875623" y="1481156"/>
            <a:ext cx="365760" cy="350010"/>
          </a:xfrm>
          <a:prstGeom prst="ellipse">
            <a:avLst/>
          </a:prstGeom>
          <a:solidFill>
            <a:srgbClr val="FFFFFF">
              <a:alpha val="5000"/>
            </a:srgbClr>
          </a:solidFill>
          <a:ln w="36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FFFFFF"/>
              </a:solidFill>
            </a:endParaRPr>
          </a:p>
        </p:txBody>
      </p:sp>
    </p:spTree>
    <p:extLst>
      <p:ext uri="{BB962C8B-B14F-4D97-AF65-F5344CB8AC3E}">
        <p14:creationId xmlns:p14="http://schemas.microsoft.com/office/powerpoint/2010/main" val="245047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1EA2B08C-838A-208A-E2C4-A34FB433BB16}"/>
              </a:ext>
            </a:extLst>
          </p:cNvPr>
          <p:cNvSpPr/>
          <p:nvPr/>
        </p:nvSpPr>
        <p:spPr>
          <a:xfrm>
            <a:off x="696696" y="4929051"/>
            <a:ext cx="3034056" cy="14260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i="0" u="sng" cap="none" spc="0" dirty="0">
                <a:ln w="22225">
                  <a:solidFill>
                    <a:schemeClr val="accent2"/>
                  </a:solidFill>
                  <a:prstDash val="solid"/>
                </a:ln>
                <a:solidFill>
                  <a:schemeClr val="bg1"/>
                </a:solidFill>
                <a:effectLst/>
                <a:latin typeface="+mj-lt"/>
                <a:ea typeface="+mj-ea"/>
                <a:cs typeface="+mj-cs"/>
              </a:rPr>
              <a:t>Step 2:</a:t>
            </a:r>
            <a:r>
              <a:rPr kumimoji="0" lang="en-US" sz="2400" b="1" i="0" u="sng" strike="noStrike" kern="1200" cap="none" spc="0" normalizeH="0" baseline="0" noProof="0" dirty="0">
                <a:ln w="22225">
                  <a:solidFill>
                    <a:srgbClr val="ED7D31"/>
                  </a:solidFill>
                  <a:prstDash val="solid"/>
                </a:ln>
                <a:solidFill>
                  <a:srgbClr val="ED7D31">
                    <a:lumMod val="40000"/>
                    <a:lumOff val="60000"/>
                  </a:srgbClr>
                </a:solidFill>
                <a:effectLst/>
                <a:uLnTx/>
                <a:uFillTx/>
                <a:latin typeface="Calibri Light" panose="020F0302020204030204"/>
                <a:ea typeface="+mn-ea"/>
                <a:cs typeface="+mn-cs"/>
              </a:rPr>
              <a:t>  Centroid-Tracker</a:t>
            </a:r>
            <a:endParaRPr lang="en-US" sz="2400" b="1" cap="none" spc="0" dirty="0">
              <a:ln w="22225">
                <a:solidFill>
                  <a:schemeClr val="accent2"/>
                </a:solidFill>
                <a:prstDash val="solid"/>
              </a:ln>
              <a:solidFill>
                <a:schemeClr val="bg1"/>
              </a:solidFill>
              <a:effectLst/>
              <a:latin typeface="+mj-lt"/>
              <a:ea typeface="+mj-ea"/>
              <a:cs typeface="+mj-cs"/>
            </a:endParaRPr>
          </a:p>
        </p:txBody>
      </p:sp>
      <p:cxnSp>
        <p:nvCxnSpPr>
          <p:cNvPr id="78" name="Straight Connector 77">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3" name="Rectangle: Folded Corner 12">
            <a:extLst>
              <a:ext uri="{FF2B5EF4-FFF2-40B4-BE49-F238E27FC236}">
                <a16:creationId xmlns:a16="http://schemas.microsoft.com/office/drawing/2014/main" id="{D5069A9F-7783-53BB-96C7-DE92BF658B23}"/>
              </a:ext>
            </a:extLst>
          </p:cNvPr>
          <p:cNvSpPr/>
          <p:nvPr/>
        </p:nvSpPr>
        <p:spPr>
          <a:xfrm>
            <a:off x="4381501" y="5163765"/>
            <a:ext cx="6976872" cy="1036631"/>
          </a:xfrm>
          <a:prstGeom prst="foldedCorner">
            <a:avLst>
              <a:gd name="adj" fmla="val 37573"/>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Autofit/>
          </a:bodyPr>
          <a:lstStyle/>
          <a:p>
            <a:pPr>
              <a:lnSpc>
                <a:spcPct val="90000"/>
              </a:lnSpc>
              <a:spcAft>
                <a:spcPts val="600"/>
              </a:spcAft>
            </a:pPr>
            <a:br>
              <a:rPr lang="en-US" dirty="0">
                <a:solidFill>
                  <a:schemeClr val="bg1"/>
                </a:solidFill>
              </a:rPr>
            </a:br>
            <a:r>
              <a:rPr lang="en-US" dirty="0">
                <a:solidFill>
                  <a:schemeClr val="bg1"/>
                </a:solidFill>
              </a:rPr>
              <a:t>Important </a:t>
            </a:r>
            <a:r>
              <a:rPr lang="en-US" b="1" dirty="0">
                <a:solidFill>
                  <a:schemeClr val="bg1"/>
                </a:solidFill>
              </a:rPr>
              <a:t>note</a:t>
            </a:r>
            <a:r>
              <a:rPr lang="en-US" dirty="0">
                <a:solidFill>
                  <a:schemeClr val="bg1"/>
                </a:solidFill>
              </a:rPr>
              <a:t> - As you can see - when the solution is to count the number of maximum detections of the MegaDetector model, the </a:t>
            </a:r>
            <a:r>
              <a:rPr lang="en-US" b="1" dirty="0">
                <a:solidFill>
                  <a:schemeClr val="bg1"/>
                </a:solidFill>
              </a:rPr>
              <a:t>best results</a:t>
            </a:r>
            <a:r>
              <a:rPr lang="en-US" dirty="0">
                <a:solidFill>
                  <a:schemeClr val="bg1"/>
                </a:solidFill>
              </a:rPr>
              <a:t> come when extracting the detections </a:t>
            </a:r>
            <a:r>
              <a:rPr lang="en-US" b="1" dirty="0">
                <a:solidFill>
                  <a:schemeClr val="bg1"/>
                </a:solidFill>
              </a:rPr>
              <a:t>with conf&gt; 0.95</a:t>
            </a:r>
          </a:p>
        </p:txBody>
      </p:sp>
      <p:pic>
        <p:nvPicPr>
          <p:cNvPr id="4" name="Picture 3">
            <a:extLst>
              <a:ext uri="{FF2B5EF4-FFF2-40B4-BE49-F238E27FC236}">
                <a16:creationId xmlns:a16="http://schemas.microsoft.com/office/drawing/2014/main" id="{833698F8-E43F-0D32-D374-0B7F1C42F10F}"/>
              </a:ext>
            </a:extLst>
          </p:cNvPr>
          <p:cNvPicPr>
            <a:picLocks noChangeAspect="1"/>
          </p:cNvPicPr>
          <p:nvPr/>
        </p:nvPicPr>
        <p:blipFill>
          <a:blip r:embed="rId3"/>
          <a:stretch>
            <a:fillRect/>
          </a:stretch>
        </p:blipFill>
        <p:spPr>
          <a:xfrm>
            <a:off x="1166959" y="206295"/>
            <a:ext cx="9603181" cy="38706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מלבן 18">
            <a:extLst>
              <a:ext uri="{FF2B5EF4-FFF2-40B4-BE49-F238E27FC236}">
                <a16:creationId xmlns:a16="http://schemas.microsoft.com/office/drawing/2014/main" id="{64731E04-2896-4E24-8D84-73A2BBC6E43F}"/>
              </a:ext>
            </a:extLst>
          </p:cNvPr>
          <p:cNvSpPr/>
          <p:nvPr/>
        </p:nvSpPr>
        <p:spPr>
          <a:xfrm>
            <a:off x="1295204" y="3013166"/>
            <a:ext cx="8841573" cy="1063798"/>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5" name="等腰三角形 14">
            <a:extLst>
              <a:ext uri="{FF2B5EF4-FFF2-40B4-BE49-F238E27FC236}">
                <a16:creationId xmlns:a16="http://schemas.microsoft.com/office/drawing/2014/main" id="{F240A35D-9A2D-4EEE-8D36-A58AA862B888}"/>
              </a:ext>
            </a:extLst>
          </p:cNvPr>
          <p:cNvSpPr/>
          <p:nvPr/>
        </p:nvSpPr>
        <p:spPr>
          <a:xfrm rot="-1818278">
            <a:off x="10404380" y="700428"/>
            <a:ext cx="731520" cy="731520"/>
          </a:xfrm>
          <a:prstGeom prst="triangle">
            <a:avLst/>
          </a:prstGeom>
          <a:solidFill>
            <a:srgbClr val="FFFFFF">
              <a:alpha val="5000"/>
            </a:srgbClr>
          </a:solidFill>
          <a:ln w="36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FFFFFF"/>
              </a:solidFill>
            </a:endParaRPr>
          </a:p>
        </p:txBody>
      </p:sp>
      <p:sp>
        <p:nvSpPr>
          <p:cNvPr id="11" name="TextBox 10">
            <a:extLst>
              <a:ext uri="{FF2B5EF4-FFF2-40B4-BE49-F238E27FC236}">
                <a16:creationId xmlns:a16="http://schemas.microsoft.com/office/drawing/2014/main" id="{FF0112A7-EA8F-6C6A-3E10-C12AC4D62C52}"/>
              </a:ext>
            </a:extLst>
          </p:cNvPr>
          <p:cNvSpPr txBox="1"/>
          <p:nvPr/>
        </p:nvSpPr>
        <p:spPr>
          <a:xfrm>
            <a:off x="11259422" y="565845"/>
            <a:ext cx="1071154" cy="923330"/>
          </a:xfrm>
          <a:prstGeom prst="rect">
            <a:avLst/>
          </a:prstGeom>
          <a:noFill/>
        </p:spPr>
        <p:txBody>
          <a:bodyPr wrap="square" rtlCol="1">
            <a:spAutoFit/>
          </a:bodyPr>
          <a:lstStyle/>
          <a:p>
            <a:r>
              <a:rPr lang="en-US" dirty="0"/>
              <a:t>Centroid Tracker results</a:t>
            </a:r>
            <a:endParaRPr lang="he-IL" dirty="0"/>
          </a:p>
        </p:txBody>
      </p:sp>
    </p:spTree>
    <p:extLst>
      <p:ext uri="{BB962C8B-B14F-4D97-AF65-F5344CB8AC3E}">
        <p14:creationId xmlns:p14="http://schemas.microsoft.com/office/powerpoint/2010/main" val="26940220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3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234512E-2D00-3B44-744E-7FB899A03211}"/>
              </a:ext>
            </a:extLst>
          </p:cNvPr>
          <p:cNvGrpSpPr/>
          <p:nvPr/>
        </p:nvGrpSpPr>
        <p:grpSpPr>
          <a:xfrm>
            <a:off x="68191" y="75236"/>
            <a:ext cx="12052569" cy="6707527"/>
            <a:chOff x="836613" y="28575"/>
            <a:chExt cx="10582275" cy="6013451"/>
          </a:xfrm>
        </p:grpSpPr>
        <p:pic>
          <p:nvPicPr>
            <p:cNvPr id="13" name="Picture 12" descr="Close up of tiger eyes">
              <a:extLst>
                <a:ext uri="{FF2B5EF4-FFF2-40B4-BE49-F238E27FC236}">
                  <a16:creationId xmlns:a16="http://schemas.microsoft.com/office/drawing/2014/main" id="{654C8EDA-5F9E-76C4-F4F0-B33F028D4441}"/>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5075" y="2468563"/>
              <a:ext cx="3833813" cy="2276475"/>
            </a:xfrm>
            <a:prstGeom prst="rect">
              <a:avLst/>
            </a:prstGeom>
          </p:spPr>
        </p:pic>
        <p:grpSp>
          <p:nvGrpSpPr>
            <p:cNvPr id="33" name="Group 32">
              <a:extLst>
                <a:ext uri="{FF2B5EF4-FFF2-40B4-BE49-F238E27FC236}">
                  <a16:creationId xmlns:a16="http://schemas.microsoft.com/office/drawing/2014/main" id="{D6A983B1-D8A7-0132-E9C4-22271277BF35}"/>
                </a:ext>
              </a:extLst>
            </p:cNvPr>
            <p:cNvGrpSpPr/>
            <p:nvPr/>
          </p:nvGrpSpPr>
          <p:grpSpPr>
            <a:xfrm>
              <a:off x="836613" y="28575"/>
              <a:ext cx="10582275" cy="6013451"/>
              <a:chOff x="836613" y="28575"/>
              <a:chExt cx="10582275" cy="6013451"/>
            </a:xfrm>
          </p:grpSpPr>
          <p:pic>
            <p:nvPicPr>
              <p:cNvPr id="9" name="Picture 8" descr="Baby elephant touching trunks with adult elephant">
                <a:extLst>
                  <a:ext uri="{FF2B5EF4-FFF2-40B4-BE49-F238E27FC236}">
                    <a16:creationId xmlns:a16="http://schemas.microsoft.com/office/drawing/2014/main" id="{4EED750A-ABDC-4991-36E7-3ABA9B2ABA5D}"/>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836613" y="28575"/>
                <a:ext cx="6673850" cy="3722688"/>
              </a:xfrm>
              <a:prstGeom prst="rect">
                <a:avLst/>
              </a:prstGeom>
            </p:spPr>
          </p:pic>
          <p:pic>
            <p:nvPicPr>
              <p:cNvPr id="5" name="Picture 4" descr="Mother and baby zebra">
                <a:extLst>
                  <a:ext uri="{FF2B5EF4-FFF2-40B4-BE49-F238E27FC236}">
                    <a16:creationId xmlns:a16="http://schemas.microsoft.com/office/drawing/2014/main" id="{C4A5B4CE-5838-CB20-A195-F6F39846BADA}"/>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836613" y="3824288"/>
                <a:ext cx="3363913" cy="2217738"/>
              </a:xfrm>
              <a:prstGeom prst="rect">
                <a:avLst/>
              </a:prstGeom>
            </p:spPr>
          </p:pic>
          <p:pic>
            <p:nvPicPr>
              <p:cNvPr id="7" name="Picture 6" descr="Lions running">
                <a:extLst>
                  <a:ext uri="{FF2B5EF4-FFF2-40B4-BE49-F238E27FC236}">
                    <a16:creationId xmlns:a16="http://schemas.microsoft.com/office/drawing/2014/main" id="{C6A4AE46-0F14-030E-81D5-0C9CC2D56CD5}"/>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4275138" y="3824288"/>
                <a:ext cx="3236913" cy="2217738"/>
              </a:xfrm>
              <a:prstGeom prst="rect">
                <a:avLst/>
              </a:prstGeom>
            </p:spPr>
          </p:pic>
          <p:pic>
            <p:nvPicPr>
              <p:cNvPr id="17" name="Picture 16" descr="Deer fighting">
                <a:extLst>
                  <a:ext uri="{FF2B5EF4-FFF2-40B4-BE49-F238E27FC236}">
                    <a16:creationId xmlns:a16="http://schemas.microsoft.com/office/drawing/2014/main" id="{39411011-7442-055E-0EB5-FED7C39FDD4C}"/>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7585075" y="28575"/>
                <a:ext cx="3833813" cy="2366963"/>
              </a:xfrm>
              <a:prstGeom prst="rect">
                <a:avLst/>
              </a:prstGeom>
            </p:spPr>
          </p:pic>
          <p:pic>
            <p:nvPicPr>
              <p:cNvPr id="11" name="Picture 10" descr="Orangutan in the forest">
                <a:extLst>
                  <a:ext uri="{FF2B5EF4-FFF2-40B4-BE49-F238E27FC236}">
                    <a16:creationId xmlns:a16="http://schemas.microsoft.com/office/drawing/2014/main" id="{AF46FD8F-2F11-F898-853C-FB59812EDCE1}"/>
                  </a:ext>
                </a:extLst>
              </p:cNvPr>
              <p:cNvPicPr>
                <a:picLocks noChangeAspect="1"/>
              </p:cNvPicPr>
              <p:nvPr/>
            </p:nvPicPr>
            <p:blipFill>
              <a:blip r:embed="rId8">
                <a:alphaModFix amt="50000"/>
                <a:extLst>
                  <a:ext uri="{28A0092B-C50C-407E-A947-70E740481C1C}">
                    <a14:useLocalDpi xmlns:a14="http://schemas.microsoft.com/office/drawing/2010/main" val="0"/>
                  </a:ext>
                </a:extLst>
              </a:blip>
              <a:stretch>
                <a:fillRect/>
              </a:stretch>
            </p:blipFill>
            <p:spPr>
              <a:xfrm>
                <a:off x="7585075" y="4819650"/>
                <a:ext cx="1878013" cy="1222375"/>
              </a:xfrm>
              <a:prstGeom prst="rect">
                <a:avLst/>
              </a:prstGeom>
            </p:spPr>
          </p:pic>
          <p:pic>
            <p:nvPicPr>
              <p:cNvPr id="15" name="Picture 14" descr="A fox looking at the camera">
                <a:extLst>
                  <a:ext uri="{FF2B5EF4-FFF2-40B4-BE49-F238E27FC236}">
                    <a16:creationId xmlns:a16="http://schemas.microsoft.com/office/drawing/2014/main" id="{196E0700-A1E9-1F63-5154-52AB6672CB6E}"/>
                  </a:ext>
                </a:extLst>
              </p:cNvPr>
              <p:cNvPicPr>
                <a:picLocks noChangeAspect="1"/>
              </p:cNvPicPr>
              <p:nvPr/>
            </p:nvPicPr>
            <p:blipFill>
              <a:blip r:embed="rId9">
                <a:alphaModFix amt="50000"/>
                <a:extLst>
                  <a:ext uri="{28A0092B-C50C-407E-A947-70E740481C1C}">
                    <a14:useLocalDpi xmlns:a14="http://schemas.microsoft.com/office/drawing/2010/main" val="0"/>
                  </a:ext>
                </a:extLst>
              </a:blip>
              <a:stretch>
                <a:fillRect/>
              </a:stretch>
            </p:blipFill>
            <p:spPr>
              <a:xfrm>
                <a:off x="9536113" y="4819650"/>
                <a:ext cx="1882775" cy="1222375"/>
              </a:xfrm>
              <a:prstGeom prst="rect">
                <a:avLst/>
              </a:prstGeom>
            </p:spPr>
          </p:pic>
        </p:grpSp>
      </p:grpSp>
      <p:sp>
        <p:nvSpPr>
          <p:cNvPr id="49" name="TextBox 48">
            <a:extLst>
              <a:ext uri="{FF2B5EF4-FFF2-40B4-BE49-F238E27FC236}">
                <a16:creationId xmlns:a16="http://schemas.microsoft.com/office/drawing/2014/main" id="{6C1429B7-27CF-2D05-AED6-4E27927C56B7}"/>
              </a:ext>
            </a:extLst>
          </p:cNvPr>
          <p:cNvSpPr txBox="1"/>
          <p:nvPr/>
        </p:nvSpPr>
        <p:spPr>
          <a:xfrm>
            <a:off x="3175560" y="2573792"/>
            <a:ext cx="6241142"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THE END!</a:t>
            </a:r>
          </a:p>
        </p:txBody>
      </p:sp>
    </p:spTree>
    <p:extLst>
      <p:ext uri="{BB962C8B-B14F-4D97-AF65-F5344CB8AC3E}">
        <p14:creationId xmlns:p14="http://schemas.microsoft.com/office/powerpoint/2010/main" val="1935175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0CDBC5-0EA7-3F3F-14CD-FB01795C8841}"/>
              </a:ext>
            </a:extLst>
          </p:cNvPr>
          <p:cNvSpPr/>
          <p:nvPr/>
        </p:nvSpPr>
        <p:spPr>
          <a:xfrm>
            <a:off x="276537" y="1110565"/>
            <a:ext cx="11638925" cy="4733644"/>
          </a:xfrm>
          <a:prstGeom prst="round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64" name="Rectangle 63">
            <a:extLst>
              <a:ext uri="{FF2B5EF4-FFF2-40B4-BE49-F238E27FC236}">
                <a16:creationId xmlns:a16="http://schemas.microsoft.com/office/drawing/2014/main" id="{1EA2B08C-838A-208A-E2C4-A34FB433BB16}"/>
              </a:ext>
            </a:extLst>
          </p:cNvPr>
          <p:cNvSpPr/>
          <p:nvPr/>
        </p:nvSpPr>
        <p:spPr>
          <a:xfrm>
            <a:off x="2967605" y="554743"/>
            <a:ext cx="6429068" cy="923330"/>
          </a:xfrm>
          <a:prstGeom prst="rect">
            <a:avLst/>
          </a:prstGeom>
          <a:noFill/>
        </p:spPr>
        <p:txBody>
          <a:bodyPr wrap="square" lIns="91440" tIns="45720" rIns="91440" bIns="45720">
            <a:spAutoFit/>
          </a:bodyPr>
          <a:lstStyle/>
          <a:p>
            <a:pPr algn="ctr"/>
            <a:r>
              <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rPr>
              <a:t>Competition Overview</a:t>
            </a:r>
            <a:endParaRPr lang="he-IL" sz="5400" b="1" cap="none" spc="0" dirty="0">
              <a:ln w="22225">
                <a:solidFill>
                  <a:schemeClr val="accent2"/>
                </a:solidFill>
                <a:prstDash val="solid"/>
              </a:ln>
              <a:solidFill>
                <a:schemeClr val="accent2">
                  <a:lumMod val="40000"/>
                  <a:lumOff val="60000"/>
                </a:schemeClr>
              </a:solidFill>
              <a:effectLst/>
            </a:endParaRPr>
          </a:p>
        </p:txBody>
      </p:sp>
      <p:pic>
        <p:nvPicPr>
          <p:cNvPr id="91" name="Picture 2" descr="The key components of the modern commercial camera trap (Reconyx HC500... |  Download Scientific Diagram">
            <a:extLst>
              <a:ext uri="{FF2B5EF4-FFF2-40B4-BE49-F238E27FC236}">
                <a16:creationId xmlns:a16="http://schemas.microsoft.com/office/drawing/2014/main" id="{084E4483-A141-9170-AD1C-47E4E402A2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24" r="3" b="3"/>
          <a:stretch/>
        </p:blipFill>
        <p:spPr bwMode="auto">
          <a:xfrm>
            <a:off x="707165" y="2047437"/>
            <a:ext cx="5554487" cy="3075942"/>
          </a:xfrm>
          <a:prstGeom prst="rect">
            <a:avLst/>
          </a:prstGeom>
          <a:noFill/>
          <a:effectLst>
            <a:outerShdw blurRad="190500" dist="50800" dir="5400000" sx="106000" sy="106000" algn="ctr" rotWithShape="0">
              <a:srgbClr val="E7E0CD">
                <a:alpha val="99000"/>
              </a:srgbClr>
            </a:outerShdw>
          </a:effectLst>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927F5168-466B-9CF8-2961-262E55C1A612}"/>
              </a:ext>
            </a:extLst>
          </p:cNvPr>
          <p:cNvSpPr txBox="1"/>
          <p:nvPr/>
        </p:nvSpPr>
        <p:spPr>
          <a:xfrm>
            <a:off x="6523878" y="1953280"/>
            <a:ext cx="5201186" cy="3170099"/>
          </a:xfrm>
          <a:prstGeom prst="rect">
            <a:avLst/>
          </a:prstGeom>
          <a:noFill/>
        </p:spPr>
        <p:txBody>
          <a:bodyPr wrap="square" rtlCol="1">
            <a:spAutoFit/>
          </a:bodyPr>
          <a:lstStyle/>
          <a:p>
            <a:pPr marL="285750" indent="-285750">
              <a:buFont typeface="Wingdings" panose="05000000000000000000" pitchFamily="2" charset="2"/>
              <a:buChar char="ü"/>
            </a:pPr>
            <a:r>
              <a:rPr lang="en-US" sz="2000" dirty="0"/>
              <a:t>This competition aims to identify </a:t>
            </a:r>
            <a:r>
              <a:rPr lang="en-US" sz="2000" b="1" dirty="0"/>
              <a:t>how many </a:t>
            </a:r>
            <a:r>
              <a:rPr lang="en-US" sz="2000" dirty="0"/>
              <a:t>animals appear in a sequence of Camera Trap images.</a:t>
            </a:r>
          </a:p>
          <a:p>
            <a:endParaRPr lang="en-US" sz="2000" dirty="0"/>
          </a:p>
          <a:p>
            <a:pPr marL="285750" indent="-285750">
              <a:buFont typeface="Wingdings" panose="05000000000000000000" pitchFamily="2" charset="2"/>
              <a:buChar char="ü"/>
            </a:pPr>
            <a:r>
              <a:rPr lang="en-US" sz="2000" dirty="0"/>
              <a:t>A </a:t>
            </a:r>
            <a:r>
              <a:rPr lang="en-US" sz="2000" b="1" dirty="0"/>
              <a:t>Camera Trap </a:t>
            </a:r>
            <a:r>
              <a:rPr lang="en-US" sz="2000" dirty="0"/>
              <a:t>is triggered when it detects motion.</a:t>
            </a:r>
          </a:p>
          <a:p>
            <a:endParaRPr lang="en-US" sz="2000" dirty="0"/>
          </a:p>
          <a:p>
            <a:pPr marL="285750" indent="-285750">
              <a:buFont typeface="Wingdings" panose="05000000000000000000" pitchFamily="2" charset="2"/>
              <a:buChar char="ü"/>
            </a:pPr>
            <a:r>
              <a:rPr lang="en-US" sz="2000" dirty="0"/>
              <a:t>This task is solved by algorithms that can also be </a:t>
            </a:r>
            <a:r>
              <a:rPr lang="en-US" sz="2000" b="1" dirty="0"/>
              <a:t>applied to </a:t>
            </a:r>
            <a:r>
              <a:rPr lang="en-US" sz="2000" b="1" u="sng" dirty="0"/>
              <a:t>videos</a:t>
            </a:r>
            <a:r>
              <a:rPr lang="en-US" sz="2000" b="1" dirty="0"/>
              <a:t> </a:t>
            </a:r>
            <a:r>
              <a:rPr lang="en-US" sz="2000" dirty="0"/>
              <a:t>(videos consist of sequences of images ,</a:t>
            </a:r>
            <a:r>
              <a:rPr lang="en-US" sz="2000" u="sng" dirty="0"/>
              <a:t>frames</a:t>
            </a:r>
            <a:r>
              <a:rPr lang="en-US" sz="2000" dirty="0"/>
              <a:t>).</a:t>
            </a:r>
            <a:endParaRPr lang="he-IL" sz="2000" dirty="0"/>
          </a:p>
        </p:txBody>
      </p:sp>
    </p:spTree>
    <p:extLst>
      <p:ext uri="{BB962C8B-B14F-4D97-AF65-F5344CB8AC3E}">
        <p14:creationId xmlns:p14="http://schemas.microsoft.com/office/powerpoint/2010/main" val="2108634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Rectangle 63">
            <a:extLst>
              <a:ext uri="{FF2B5EF4-FFF2-40B4-BE49-F238E27FC236}">
                <a16:creationId xmlns:a16="http://schemas.microsoft.com/office/drawing/2014/main" id="{1EA2B08C-838A-208A-E2C4-A34FB433BB16}"/>
              </a:ext>
            </a:extLst>
          </p:cNvPr>
          <p:cNvSpPr/>
          <p:nvPr/>
        </p:nvSpPr>
        <p:spPr>
          <a:xfrm>
            <a:off x="2881466" y="179091"/>
            <a:ext cx="6429068" cy="923330"/>
          </a:xfrm>
          <a:prstGeom prst="rect">
            <a:avLst/>
          </a:prstGeom>
          <a:noFill/>
        </p:spPr>
        <p:txBody>
          <a:bodyPr wrap="square" lIns="91440" tIns="45720" rIns="91440" bIns="45720">
            <a:spAutoFit/>
          </a:bodyPr>
          <a:lstStyle/>
          <a:p>
            <a:pPr algn="ctr"/>
            <a:r>
              <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rPr>
              <a:t>Solution process:</a:t>
            </a:r>
            <a:endParaRPr lang="he-IL" sz="5400" b="1" cap="none" spc="0" dirty="0">
              <a:ln w="22225">
                <a:solidFill>
                  <a:schemeClr val="accent2"/>
                </a:solidFill>
                <a:prstDash val="solid"/>
              </a:ln>
              <a:solidFill>
                <a:schemeClr val="accent2">
                  <a:lumMod val="40000"/>
                  <a:lumOff val="60000"/>
                </a:schemeClr>
              </a:solidFill>
              <a:effectLst/>
            </a:endParaRPr>
          </a:p>
        </p:txBody>
      </p:sp>
      <p:grpSp>
        <p:nvGrpSpPr>
          <p:cNvPr id="88" name="Group 87">
            <a:extLst>
              <a:ext uri="{FF2B5EF4-FFF2-40B4-BE49-F238E27FC236}">
                <a16:creationId xmlns:a16="http://schemas.microsoft.com/office/drawing/2014/main" id="{6E65F1DF-C4AA-6031-262E-C1B35432AB47}"/>
              </a:ext>
            </a:extLst>
          </p:cNvPr>
          <p:cNvGrpSpPr/>
          <p:nvPr/>
        </p:nvGrpSpPr>
        <p:grpSpPr>
          <a:xfrm>
            <a:off x="2088902" y="1884330"/>
            <a:ext cx="7820144" cy="3394495"/>
            <a:chOff x="2042291" y="1048321"/>
            <a:chExt cx="8031348" cy="3757837"/>
          </a:xfrm>
        </p:grpSpPr>
        <p:grpSp>
          <p:nvGrpSpPr>
            <p:cNvPr id="71" name="Group 70">
              <a:extLst>
                <a:ext uri="{FF2B5EF4-FFF2-40B4-BE49-F238E27FC236}">
                  <a16:creationId xmlns:a16="http://schemas.microsoft.com/office/drawing/2014/main" id="{35E3AD52-708F-F3BE-13FB-1F9D588FB323}"/>
                </a:ext>
              </a:extLst>
            </p:cNvPr>
            <p:cNvGrpSpPr/>
            <p:nvPr/>
          </p:nvGrpSpPr>
          <p:grpSpPr>
            <a:xfrm>
              <a:off x="2854080" y="1048321"/>
              <a:ext cx="6684170" cy="1741422"/>
              <a:chOff x="5507830" y="490129"/>
              <a:chExt cx="6684170" cy="1741422"/>
            </a:xfrm>
          </p:grpSpPr>
          <p:grpSp>
            <p:nvGrpSpPr>
              <p:cNvPr id="96" name="Group 95">
                <a:extLst>
                  <a:ext uri="{FF2B5EF4-FFF2-40B4-BE49-F238E27FC236}">
                    <a16:creationId xmlns:a16="http://schemas.microsoft.com/office/drawing/2014/main" id="{76833C8C-31E1-6A99-7EC6-8E39703B52F3}"/>
                  </a:ext>
                </a:extLst>
              </p:cNvPr>
              <p:cNvGrpSpPr/>
              <p:nvPr/>
            </p:nvGrpSpPr>
            <p:grpSpPr>
              <a:xfrm>
                <a:off x="5535216" y="490129"/>
                <a:ext cx="6656784" cy="1741422"/>
                <a:chOff x="0" y="810"/>
                <a:chExt cx="6656784" cy="1741422"/>
              </a:xfrm>
            </p:grpSpPr>
            <p:sp>
              <p:nvSpPr>
                <p:cNvPr id="103" name="Callout: Up Arrow 102">
                  <a:extLst>
                    <a:ext uri="{FF2B5EF4-FFF2-40B4-BE49-F238E27FC236}">
                      <a16:creationId xmlns:a16="http://schemas.microsoft.com/office/drawing/2014/main" id="{06615DC1-DC9D-C454-8761-423EB8FF89D4}"/>
                    </a:ext>
                  </a:extLst>
                </p:cNvPr>
                <p:cNvSpPr/>
                <p:nvPr/>
              </p:nvSpPr>
              <p:spPr>
                <a:xfrm rot="10800000">
                  <a:off x="0" y="810"/>
                  <a:ext cx="6656784" cy="1741422"/>
                </a:xfrm>
                <a:prstGeom prst="upArrowCallout">
                  <a:avLst>
                    <a:gd name="adj1" fmla="val 25000"/>
                    <a:gd name="adj2" fmla="val 0"/>
                    <a:gd name="adj3" fmla="val 25000"/>
                    <a:gd name="adj4" fmla="val 6497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he-IL" dirty="0"/>
                </a:p>
              </p:txBody>
            </p:sp>
            <p:sp>
              <p:nvSpPr>
                <p:cNvPr id="104" name="Callout: Up Arrow 4">
                  <a:extLst>
                    <a:ext uri="{FF2B5EF4-FFF2-40B4-BE49-F238E27FC236}">
                      <a16:creationId xmlns:a16="http://schemas.microsoft.com/office/drawing/2014/main" id="{262C9842-4421-CDC4-0E5F-5F94BD11E8B6}"/>
                    </a:ext>
                  </a:extLst>
                </p:cNvPr>
                <p:cNvSpPr txBox="1"/>
                <p:nvPr/>
              </p:nvSpPr>
              <p:spPr>
                <a:xfrm>
                  <a:off x="0" y="810"/>
                  <a:ext cx="6656784" cy="6112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r>
                    <a:rPr lang="en-US" sz="2100" b="1" kern="1200" dirty="0"/>
                    <a:t>Object </a:t>
                  </a:r>
                  <a:r>
                    <a:rPr lang="en-US" sz="2400" b="1" kern="1200" dirty="0"/>
                    <a:t>Detection</a:t>
                  </a:r>
                  <a:r>
                    <a:rPr lang="en-US" sz="2100" b="1" kern="1200" dirty="0"/>
                    <a:t> Model</a:t>
                  </a:r>
                  <a:endParaRPr lang="he-IL" sz="2100" b="1" kern="1200" dirty="0"/>
                </a:p>
              </p:txBody>
            </p:sp>
          </p:grpSp>
          <p:grpSp>
            <p:nvGrpSpPr>
              <p:cNvPr id="97" name="Group 96">
                <a:extLst>
                  <a:ext uri="{FF2B5EF4-FFF2-40B4-BE49-F238E27FC236}">
                    <a16:creationId xmlns:a16="http://schemas.microsoft.com/office/drawing/2014/main" id="{79DF6099-9FDC-B38E-2FCC-6B7DE548ED60}"/>
                  </a:ext>
                </a:extLst>
              </p:cNvPr>
              <p:cNvGrpSpPr/>
              <p:nvPr/>
            </p:nvGrpSpPr>
            <p:grpSpPr>
              <a:xfrm>
                <a:off x="5507830" y="1100496"/>
                <a:ext cx="3355778" cy="521557"/>
                <a:chOff x="-27386" y="611177"/>
                <a:chExt cx="3355778" cy="521557"/>
              </a:xfrm>
            </p:grpSpPr>
            <p:sp>
              <p:nvSpPr>
                <p:cNvPr id="101" name="Rectangle 100">
                  <a:extLst>
                    <a:ext uri="{FF2B5EF4-FFF2-40B4-BE49-F238E27FC236}">
                      <a16:creationId xmlns:a16="http://schemas.microsoft.com/office/drawing/2014/main" id="{DD53899B-01CC-FE3C-5F7A-11DBDEE781D6}"/>
                    </a:ext>
                  </a:extLst>
                </p:cNvPr>
                <p:cNvSpPr/>
                <p:nvPr/>
              </p:nvSpPr>
              <p:spPr>
                <a:xfrm>
                  <a:off x="0" y="611177"/>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102" name="TextBox 101">
                  <a:extLst>
                    <a:ext uri="{FF2B5EF4-FFF2-40B4-BE49-F238E27FC236}">
                      <a16:creationId xmlns:a16="http://schemas.microsoft.com/office/drawing/2014/main" id="{A4399DFA-0B7A-422C-885D-D2BD904BE8B7}"/>
                    </a:ext>
                  </a:extLst>
                </p:cNvPr>
                <p:cNvSpPr txBox="1"/>
                <p:nvPr/>
              </p:nvSpPr>
              <p:spPr>
                <a:xfrm>
                  <a:off x="-27386" y="612049"/>
                  <a:ext cx="3251283"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2400" i="0" kern="1200" dirty="0"/>
                    <a:t>Mega Detector model</a:t>
                  </a:r>
                  <a:endParaRPr lang="he-IL" sz="2400" kern="1200" dirty="0"/>
                </a:p>
              </p:txBody>
            </p:sp>
          </p:grpSp>
          <p:grpSp>
            <p:nvGrpSpPr>
              <p:cNvPr id="98" name="Group 97">
                <a:extLst>
                  <a:ext uri="{FF2B5EF4-FFF2-40B4-BE49-F238E27FC236}">
                    <a16:creationId xmlns:a16="http://schemas.microsoft.com/office/drawing/2014/main" id="{B70D7D91-0318-2252-D045-630B623FA7B5}"/>
                  </a:ext>
                </a:extLst>
              </p:cNvPr>
              <p:cNvGrpSpPr/>
              <p:nvPr/>
            </p:nvGrpSpPr>
            <p:grpSpPr>
              <a:xfrm>
                <a:off x="8863608" y="1104148"/>
                <a:ext cx="3328392" cy="527636"/>
                <a:chOff x="3328392" y="614829"/>
                <a:chExt cx="3328392" cy="527636"/>
              </a:xfrm>
            </p:grpSpPr>
            <p:sp>
              <p:nvSpPr>
                <p:cNvPr id="99" name="Rectangle 98">
                  <a:extLst>
                    <a:ext uri="{FF2B5EF4-FFF2-40B4-BE49-F238E27FC236}">
                      <a16:creationId xmlns:a16="http://schemas.microsoft.com/office/drawing/2014/main" id="{30080443-D099-DF22-9D22-92B81AA438AB}"/>
                    </a:ext>
                  </a:extLst>
                </p:cNvPr>
                <p:cNvSpPr/>
                <p:nvPr/>
              </p:nvSpPr>
              <p:spPr>
                <a:xfrm>
                  <a:off x="3328392" y="614829"/>
                  <a:ext cx="3328392" cy="5148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00" name="TextBox 99">
                  <a:extLst>
                    <a:ext uri="{FF2B5EF4-FFF2-40B4-BE49-F238E27FC236}">
                      <a16:creationId xmlns:a16="http://schemas.microsoft.com/office/drawing/2014/main" id="{AA65C084-30C6-43C4-8878-7F3904247755}"/>
                    </a:ext>
                  </a:extLst>
                </p:cNvPr>
                <p:cNvSpPr txBox="1"/>
                <p:nvPr/>
              </p:nvSpPr>
              <p:spPr>
                <a:xfrm>
                  <a:off x="3440486" y="621780"/>
                  <a:ext cx="3216297"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2400" kern="1200" dirty="0"/>
                    <a:t>YOLOv5</a:t>
                  </a:r>
                  <a:endParaRPr lang="he-IL" sz="2400" kern="1200" dirty="0"/>
                </a:p>
              </p:txBody>
            </p:sp>
          </p:grpSp>
        </p:grpSp>
        <p:grpSp>
          <p:nvGrpSpPr>
            <p:cNvPr id="87" name="Group 86">
              <a:extLst>
                <a:ext uri="{FF2B5EF4-FFF2-40B4-BE49-F238E27FC236}">
                  <a16:creationId xmlns:a16="http://schemas.microsoft.com/office/drawing/2014/main" id="{6D989A48-55C6-DD65-4A1A-3D7C7AF20133}"/>
                </a:ext>
              </a:extLst>
            </p:cNvPr>
            <p:cNvGrpSpPr/>
            <p:nvPr/>
          </p:nvGrpSpPr>
          <p:grpSpPr>
            <a:xfrm>
              <a:off x="2042291" y="3047471"/>
              <a:ext cx="3977429" cy="1758687"/>
              <a:chOff x="2042291" y="3047471"/>
              <a:chExt cx="3977429" cy="1758687"/>
            </a:xfrm>
          </p:grpSpPr>
          <p:grpSp>
            <p:nvGrpSpPr>
              <p:cNvPr id="85" name="Group 84">
                <a:extLst>
                  <a:ext uri="{FF2B5EF4-FFF2-40B4-BE49-F238E27FC236}">
                    <a16:creationId xmlns:a16="http://schemas.microsoft.com/office/drawing/2014/main" id="{C7B868FB-B9F9-6874-4653-6AC3DBFC9D04}"/>
                  </a:ext>
                </a:extLst>
              </p:cNvPr>
              <p:cNvGrpSpPr/>
              <p:nvPr/>
            </p:nvGrpSpPr>
            <p:grpSpPr>
              <a:xfrm>
                <a:off x="2121368" y="3047471"/>
                <a:ext cx="3898352" cy="1758687"/>
                <a:chOff x="2121368" y="3047471"/>
                <a:chExt cx="3898352" cy="1758687"/>
              </a:xfrm>
            </p:grpSpPr>
            <p:grpSp>
              <p:nvGrpSpPr>
                <p:cNvPr id="72" name="Group 71">
                  <a:extLst>
                    <a:ext uri="{FF2B5EF4-FFF2-40B4-BE49-F238E27FC236}">
                      <a16:creationId xmlns:a16="http://schemas.microsoft.com/office/drawing/2014/main" id="{E5925D00-6E75-18CB-61E8-B09A78F73208}"/>
                    </a:ext>
                  </a:extLst>
                </p:cNvPr>
                <p:cNvGrpSpPr/>
                <p:nvPr/>
              </p:nvGrpSpPr>
              <p:grpSpPr>
                <a:xfrm>
                  <a:off x="2121368" y="3047471"/>
                  <a:ext cx="3898352" cy="1758687"/>
                  <a:chOff x="6134535" y="2346155"/>
                  <a:chExt cx="6694783" cy="1758687"/>
                </a:xfrm>
              </p:grpSpPr>
              <p:grpSp>
                <p:nvGrpSpPr>
                  <p:cNvPr id="105" name="Group 104">
                    <a:extLst>
                      <a:ext uri="{FF2B5EF4-FFF2-40B4-BE49-F238E27FC236}">
                        <a16:creationId xmlns:a16="http://schemas.microsoft.com/office/drawing/2014/main" id="{B7443442-D5F6-4838-DE01-C56957B7C0E5}"/>
                      </a:ext>
                    </a:extLst>
                  </p:cNvPr>
                  <p:cNvGrpSpPr/>
                  <p:nvPr/>
                </p:nvGrpSpPr>
                <p:grpSpPr>
                  <a:xfrm>
                    <a:off x="6134535" y="2346155"/>
                    <a:ext cx="6656784" cy="1758687"/>
                    <a:chOff x="-37999" y="1725248"/>
                    <a:chExt cx="6656784" cy="1758687"/>
                  </a:xfrm>
                </p:grpSpPr>
                <p:sp>
                  <p:nvSpPr>
                    <p:cNvPr id="112" name="Callout: Up Arrow 111">
                      <a:extLst>
                        <a:ext uri="{FF2B5EF4-FFF2-40B4-BE49-F238E27FC236}">
                          <a16:creationId xmlns:a16="http://schemas.microsoft.com/office/drawing/2014/main" id="{B375B2D8-332D-A047-2BD4-9AD6CDEF134F}"/>
                        </a:ext>
                      </a:extLst>
                    </p:cNvPr>
                    <p:cNvSpPr/>
                    <p:nvPr/>
                  </p:nvSpPr>
                  <p:spPr>
                    <a:xfrm rot="10800000">
                      <a:off x="-37999" y="1742513"/>
                      <a:ext cx="6656784" cy="1741422"/>
                    </a:xfrm>
                    <a:prstGeom prst="upArrowCallout">
                      <a:avLst>
                        <a:gd name="adj1" fmla="val 0"/>
                        <a:gd name="adj2" fmla="val 0"/>
                        <a:gd name="adj3" fmla="val 25000"/>
                        <a:gd name="adj4" fmla="val 6497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3" name="Callout: Up Arrow 4">
                      <a:extLst>
                        <a:ext uri="{FF2B5EF4-FFF2-40B4-BE49-F238E27FC236}">
                          <a16:creationId xmlns:a16="http://schemas.microsoft.com/office/drawing/2014/main" id="{6EE4BEAF-E846-ED6F-98FE-C01180413172}"/>
                        </a:ext>
                      </a:extLst>
                    </p:cNvPr>
                    <p:cNvSpPr txBox="1"/>
                    <p:nvPr/>
                  </p:nvSpPr>
                  <p:spPr>
                    <a:xfrm>
                      <a:off x="2" y="1725248"/>
                      <a:ext cx="6551506" cy="6112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endParaRPr lang="he-IL" sz="2100" kern="1200" dirty="0"/>
                    </a:p>
                  </p:txBody>
                </p:sp>
              </p:grpSp>
              <p:grpSp>
                <p:nvGrpSpPr>
                  <p:cNvPr id="106" name="Group 105">
                    <a:extLst>
                      <a:ext uri="{FF2B5EF4-FFF2-40B4-BE49-F238E27FC236}">
                        <a16:creationId xmlns:a16="http://schemas.microsoft.com/office/drawing/2014/main" id="{79FAEA33-B20B-46A6-6D0B-3CBE62F76F4E}"/>
                      </a:ext>
                    </a:extLst>
                  </p:cNvPr>
                  <p:cNvGrpSpPr/>
                  <p:nvPr/>
                </p:nvGrpSpPr>
                <p:grpSpPr>
                  <a:xfrm>
                    <a:off x="6161844" y="2957395"/>
                    <a:ext cx="3339082" cy="520685"/>
                    <a:chOff x="-10690" y="2336488"/>
                    <a:chExt cx="3339082" cy="520685"/>
                  </a:xfrm>
                </p:grpSpPr>
                <p:sp>
                  <p:nvSpPr>
                    <p:cNvPr id="110" name="Rectangle 109">
                      <a:extLst>
                        <a:ext uri="{FF2B5EF4-FFF2-40B4-BE49-F238E27FC236}">
                          <a16:creationId xmlns:a16="http://schemas.microsoft.com/office/drawing/2014/main" id="{1FED5490-2276-DC9D-0B21-4D7C6745736F}"/>
                        </a:ext>
                      </a:extLst>
                    </p:cNvPr>
                    <p:cNvSpPr/>
                    <p:nvPr/>
                  </p:nvSpPr>
                  <p:spPr>
                    <a:xfrm>
                      <a:off x="0" y="2336488"/>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11" name="TextBox 110">
                      <a:extLst>
                        <a:ext uri="{FF2B5EF4-FFF2-40B4-BE49-F238E27FC236}">
                          <a16:creationId xmlns:a16="http://schemas.microsoft.com/office/drawing/2014/main" id="{B1BE59C8-1581-446A-E03E-1F4C81A6ABD3}"/>
                        </a:ext>
                      </a:extLst>
                    </p:cNvPr>
                    <p:cNvSpPr txBox="1"/>
                    <p:nvPr/>
                  </p:nvSpPr>
                  <p:spPr>
                    <a:xfrm>
                      <a:off x="-10690" y="2336488"/>
                      <a:ext cx="333908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endParaRPr lang="he-IL" sz="2600" kern="1200" dirty="0"/>
                    </a:p>
                  </p:txBody>
                </p:sp>
              </p:grpSp>
              <p:grpSp>
                <p:nvGrpSpPr>
                  <p:cNvPr id="107" name="Group 106">
                    <a:extLst>
                      <a:ext uri="{FF2B5EF4-FFF2-40B4-BE49-F238E27FC236}">
                        <a16:creationId xmlns:a16="http://schemas.microsoft.com/office/drawing/2014/main" id="{983ED8B6-B499-8F6E-D4BE-9A35CE308E73}"/>
                      </a:ext>
                    </a:extLst>
                  </p:cNvPr>
                  <p:cNvGrpSpPr/>
                  <p:nvPr/>
                </p:nvGrpSpPr>
                <p:grpSpPr>
                  <a:xfrm>
                    <a:off x="9500926" y="2957395"/>
                    <a:ext cx="3328392" cy="520685"/>
                    <a:chOff x="3328392" y="2336488"/>
                    <a:chExt cx="3328392" cy="520685"/>
                  </a:xfrm>
                </p:grpSpPr>
                <p:sp>
                  <p:nvSpPr>
                    <p:cNvPr id="108" name="Rectangle 107">
                      <a:extLst>
                        <a:ext uri="{FF2B5EF4-FFF2-40B4-BE49-F238E27FC236}">
                          <a16:creationId xmlns:a16="http://schemas.microsoft.com/office/drawing/2014/main" id="{1D35851E-F708-CB08-D801-CF9E3A26D597}"/>
                        </a:ext>
                      </a:extLst>
                    </p:cNvPr>
                    <p:cNvSpPr/>
                    <p:nvPr/>
                  </p:nvSpPr>
                  <p:spPr>
                    <a:xfrm>
                      <a:off x="3328392" y="2336488"/>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09" name="TextBox 108">
                      <a:extLst>
                        <a:ext uri="{FF2B5EF4-FFF2-40B4-BE49-F238E27FC236}">
                          <a16:creationId xmlns:a16="http://schemas.microsoft.com/office/drawing/2014/main" id="{95989CB1-5A4E-956D-F8CF-7FFF7FC21034}"/>
                        </a:ext>
                      </a:extLst>
                    </p:cNvPr>
                    <p:cNvSpPr txBox="1"/>
                    <p:nvPr/>
                  </p:nvSpPr>
                  <p:spPr>
                    <a:xfrm>
                      <a:off x="3328392" y="2336488"/>
                      <a:ext cx="3317704"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endParaRPr lang="he-IL" sz="2600" kern="1200" dirty="0"/>
                    </a:p>
                  </p:txBody>
                </p:sp>
              </p:grpSp>
            </p:grpSp>
            <p:sp>
              <p:nvSpPr>
                <p:cNvPr id="131" name="TextBox 130">
                  <a:extLst>
                    <a:ext uri="{FF2B5EF4-FFF2-40B4-BE49-F238E27FC236}">
                      <a16:creationId xmlns:a16="http://schemas.microsoft.com/office/drawing/2014/main" id="{C951AA78-CD37-88F1-C873-AE42FC3062EF}"/>
                    </a:ext>
                  </a:extLst>
                </p:cNvPr>
                <p:cNvSpPr txBox="1"/>
                <p:nvPr/>
              </p:nvSpPr>
              <p:spPr>
                <a:xfrm>
                  <a:off x="2216666" y="3064736"/>
                  <a:ext cx="3667169" cy="511081"/>
                </a:xfrm>
                <a:prstGeom prst="rect">
                  <a:avLst/>
                </a:prstGeom>
                <a:noFill/>
              </p:spPr>
              <p:txBody>
                <a:bodyPr wrap="square">
                  <a:spAutoFit/>
                </a:bodyPr>
                <a:lstStyle/>
                <a:p>
                  <a:pPr algn="ctr"/>
                  <a:r>
                    <a:rPr lang="en-US" sz="2400" b="1" dirty="0"/>
                    <a:t>Multiple Object Tracking</a:t>
                  </a:r>
                  <a:endParaRPr lang="he-IL" sz="2400" b="1" dirty="0"/>
                </a:p>
              </p:txBody>
            </p:sp>
          </p:grpSp>
          <p:sp>
            <p:nvSpPr>
              <p:cNvPr id="136" name="TextBox 135">
                <a:extLst>
                  <a:ext uri="{FF2B5EF4-FFF2-40B4-BE49-F238E27FC236}">
                    <a16:creationId xmlns:a16="http://schemas.microsoft.com/office/drawing/2014/main" id="{82B7B2FE-A29F-DA8B-8039-6EA1AB62D1B2}"/>
                  </a:ext>
                </a:extLst>
              </p:cNvPr>
              <p:cNvSpPr txBox="1"/>
              <p:nvPr/>
            </p:nvSpPr>
            <p:spPr>
              <a:xfrm>
                <a:off x="2042291" y="3659262"/>
                <a:ext cx="2140521" cy="4902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i="0" dirty="0">
                    <a:effectLst/>
                  </a:rPr>
                  <a:t>Deep-Sort-Tracker</a:t>
                </a:r>
                <a:endParaRPr lang="he-IL" kern="1200" dirty="0"/>
              </a:p>
            </p:txBody>
          </p:sp>
          <p:sp>
            <p:nvSpPr>
              <p:cNvPr id="137" name="TextBox 136">
                <a:extLst>
                  <a:ext uri="{FF2B5EF4-FFF2-40B4-BE49-F238E27FC236}">
                    <a16:creationId xmlns:a16="http://schemas.microsoft.com/office/drawing/2014/main" id="{7F388A02-C1C6-2D4A-6367-7DC33F875257}"/>
                  </a:ext>
                </a:extLst>
              </p:cNvPr>
              <p:cNvSpPr txBox="1"/>
              <p:nvPr/>
            </p:nvSpPr>
            <p:spPr>
              <a:xfrm>
                <a:off x="4050251" y="3651804"/>
                <a:ext cx="1963245"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i="0" dirty="0">
                    <a:effectLst/>
                  </a:rPr>
                  <a:t>Centroid-Tracker</a:t>
                </a:r>
                <a:endParaRPr lang="he-IL" sz="2000" kern="1200" dirty="0"/>
              </a:p>
            </p:txBody>
          </p:sp>
        </p:grpSp>
        <p:grpSp>
          <p:nvGrpSpPr>
            <p:cNvPr id="84" name="Group 83">
              <a:extLst>
                <a:ext uri="{FF2B5EF4-FFF2-40B4-BE49-F238E27FC236}">
                  <a16:creationId xmlns:a16="http://schemas.microsoft.com/office/drawing/2014/main" id="{236DE93D-F01A-CC55-F16A-A326C8867B67}"/>
                </a:ext>
              </a:extLst>
            </p:cNvPr>
            <p:cNvGrpSpPr/>
            <p:nvPr/>
          </p:nvGrpSpPr>
          <p:grpSpPr>
            <a:xfrm>
              <a:off x="6197105" y="3069777"/>
              <a:ext cx="3876534" cy="1109619"/>
              <a:chOff x="6197105" y="3069777"/>
              <a:chExt cx="3876534" cy="1109619"/>
            </a:xfrm>
          </p:grpSpPr>
          <p:grpSp>
            <p:nvGrpSpPr>
              <p:cNvPr id="73" name="Group 72">
                <a:extLst>
                  <a:ext uri="{FF2B5EF4-FFF2-40B4-BE49-F238E27FC236}">
                    <a16:creationId xmlns:a16="http://schemas.microsoft.com/office/drawing/2014/main" id="{3DD5C734-6769-33CF-BF5F-2A5FFE51D02A}"/>
                  </a:ext>
                </a:extLst>
              </p:cNvPr>
              <p:cNvGrpSpPr/>
              <p:nvPr/>
            </p:nvGrpSpPr>
            <p:grpSpPr>
              <a:xfrm>
                <a:off x="6197105" y="3069777"/>
                <a:ext cx="3876534" cy="1109619"/>
                <a:chOff x="6329027" y="4245207"/>
                <a:chExt cx="6678754" cy="1109619"/>
              </a:xfrm>
            </p:grpSpPr>
            <p:grpSp>
              <p:nvGrpSpPr>
                <p:cNvPr id="114" name="Group 113">
                  <a:extLst>
                    <a:ext uri="{FF2B5EF4-FFF2-40B4-BE49-F238E27FC236}">
                      <a16:creationId xmlns:a16="http://schemas.microsoft.com/office/drawing/2014/main" id="{76F22E0B-C201-EA41-79C6-A82198981B9C}"/>
                    </a:ext>
                  </a:extLst>
                </p:cNvPr>
                <p:cNvGrpSpPr/>
                <p:nvPr/>
              </p:nvGrpSpPr>
              <p:grpSpPr>
                <a:xfrm>
                  <a:off x="6350997" y="4245207"/>
                  <a:ext cx="6656784" cy="1109619"/>
                  <a:chOff x="0" y="3449687"/>
                  <a:chExt cx="6656784" cy="1109619"/>
                </a:xfrm>
              </p:grpSpPr>
              <p:sp>
                <p:nvSpPr>
                  <p:cNvPr id="121" name="Rectangle 120">
                    <a:extLst>
                      <a:ext uri="{FF2B5EF4-FFF2-40B4-BE49-F238E27FC236}">
                        <a16:creationId xmlns:a16="http://schemas.microsoft.com/office/drawing/2014/main" id="{6ADB737D-91DE-62C2-2CDD-878DE77AB91A}"/>
                      </a:ext>
                    </a:extLst>
                  </p:cNvPr>
                  <p:cNvSpPr/>
                  <p:nvPr/>
                </p:nvSpPr>
                <p:spPr>
                  <a:xfrm>
                    <a:off x="0" y="3449687"/>
                    <a:ext cx="6656784" cy="1109619"/>
                  </a:xfrm>
                  <a:prstGeom prst="rect">
                    <a:avLst/>
                  </a:prstGeom>
                  <a:ln>
                    <a:noFill/>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22" name="TextBox 121">
                    <a:extLst>
                      <a:ext uri="{FF2B5EF4-FFF2-40B4-BE49-F238E27FC236}">
                        <a16:creationId xmlns:a16="http://schemas.microsoft.com/office/drawing/2014/main" id="{6B1FDF39-3871-A657-EC54-8D1036293A55}"/>
                      </a:ext>
                    </a:extLst>
                  </p:cNvPr>
                  <p:cNvSpPr txBox="1"/>
                  <p:nvPr/>
                </p:nvSpPr>
                <p:spPr>
                  <a:xfrm>
                    <a:off x="269260" y="3449687"/>
                    <a:ext cx="6387524" cy="6114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endParaRPr lang="he-IL" sz="2100" kern="1200" dirty="0"/>
                  </a:p>
                </p:txBody>
              </p:sp>
            </p:grpSp>
            <p:grpSp>
              <p:nvGrpSpPr>
                <p:cNvPr id="115" name="Group 114">
                  <a:extLst>
                    <a:ext uri="{FF2B5EF4-FFF2-40B4-BE49-F238E27FC236}">
                      <a16:creationId xmlns:a16="http://schemas.microsoft.com/office/drawing/2014/main" id="{0C7516ED-6461-C509-4884-21A017E4F3A4}"/>
                    </a:ext>
                  </a:extLst>
                </p:cNvPr>
                <p:cNvGrpSpPr/>
                <p:nvPr/>
              </p:nvGrpSpPr>
              <p:grpSpPr>
                <a:xfrm>
                  <a:off x="6329027" y="4833985"/>
                  <a:ext cx="3350361" cy="520841"/>
                  <a:chOff x="-21970" y="4038465"/>
                  <a:chExt cx="3350361" cy="520841"/>
                </a:xfrm>
              </p:grpSpPr>
              <p:sp>
                <p:nvSpPr>
                  <p:cNvPr id="119" name="Rectangle 118">
                    <a:extLst>
                      <a:ext uri="{FF2B5EF4-FFF2-40B4-BE49-F238E27FC236}">
                        <a16:creationId xmlns:a16="http://schemas.microsoft.com/office/drawing/2014/main" id="{24F49BB1-3C59-572D-1D06-9703986FBFB4}"/>
                      </a:ext>
                    </a:extLst>
                  </p:cNvPr>
                  <p:cNvSpPr/>
                  <p:nvPr/>
                </p:nvSpPr>
                <p:spPr>
                  <a:xfrm>
                    <a:off x="-10722" y="4038465"/>
                    <a:ext cx="3339113" cy="5208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20" name="TextBox 119">
                    <a:extLst>
                      <a:ext uri="{FF2B5EF4-FFF2-40B4-BE49-F238E27FC236}">
                        <a16:creationId xmlns:a16="http://schemas.microsoft.com/office/drawing/2014/main" id="{55D3188C-3C55-A258-8D8E-28BFBDFBD4D5}"/>
                      </a:ext>
                    </a:extLst>
                  </p:cNvPr>
                  <p:cNvSpPr txBox="1"/>
                  <p:nvPr/>
                </p:nvSpPr>
                <p:spPr>
                  <a:xfrm>
                    <a:off x="-21970" y="4095466"/>
                    <a:ext cx="3350361" cy="433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kern="1200" dirty="0"/>
                      <a:t>Detections with Conf &gt; 0.95</a:t>
                    </a:r>
                    <a:endParaRPr lang="he-IL" kern="1200" dirty="0"/>
                  </a:p>
                </p:txBody>
              </p:sp>
            </p:grpSp>
            <p:grpSp>
              <p:nvGrpSpPr>
                <p:cNvPr id="116" name="Group 115">
                  <a:extLst>
                    <a:ext uri="{FF2B5EF4-FFF2-40B4-BE49-F238E27FC236}">
                      <a16:creationId xmlns:a16="http://schemas.microsoft.com/office/drawing/2014/main" id="{E021A0D4-32F0-87A7-F589-7CC4C4ADE485}"/>
                    </a:ext>
                  </a:extLst>
                </p:cNvPr>
                <p:cNvGrpSpPr/>
                <p:nvPr/>
              </p:nvGrpSpPr>
              <p:grpSpPr>
                <a:xfrm>
                  <a:off x="9679389" y="4833984"/>
                  <a:ext cx="3328392" cy="520841"/>
                  <a:chOff x="3328392" y="4038464"/>
                  <a:chExt cx="3328392" cy="520841"/>
                </a:xfrm>
              </p:grpSpPr>
              <p:sp>
                <p:nvSpPr>
                  <p:cNvPr id="117" name="Rectangle 116">
                    <a:extLst>
                      <a:ext uri="{FF2B5EF4-FFF2-40B4-BE49-F238E27FC236}">
                        <a16:creationId xmlns:a16="http://schemas.microsoft.com/office/drawing/2014/main" id="{A0832BB5-034F-6F24-D7FF-1797E2650898}"/>
                      </a:ext>
                    </a:extLst>
                  </p:cNvPr>
                  <p:cNvSpPr/>
                  <p:nvPr/>
                </p:nvSpPr>
                <p:spPr>
                  <a:xfrm>
                    <a:off x="3328392" y="4038464"/>
                    <a:ext cx="3328392" cy="5208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18" name="TextBox 117">
                    <a:extLst>
                      <a:ext uri="{FF2B5EF4-FFF2-40B4-BE49-F238E27FC236}">
                        <a16:creationId xmlns:a16="http://schemas.microsoft.com/office/drawing/2014/main" id="{644DB4C7-E5C4-FD24-CEAD-6DB50ABBFA58}"/>
                      </a:ext>
                    </a:extLst>
                  </p:cNvPr>
                  <p:cNvSpPr txBox="1"/>
                  <p:nvPr/>
                </p:nvSpPr>
                <p:spPr>
                  <a:xfrm>
                    <a:off x="3350361" y="4095467"/>
                    <a:ext cx="3306423" cy="433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kern="1200" dirty="0"/>
                      <a:t>Detections with Conf &gt; 0.9</a:t>
                    </a:r>
                    <a:endParaRPr lang="he-IL" kern="1200" dirty="0"/>
                  </a:p>
                </p:txBody>
              </p:sp>
            </p:grpSp>
          </p:grpSp>
          <p:sp>
            <p:nvSpPr>
              <p:cNvPr id="139" name="TextBox 138">
                <a:extLst>
                  <a:ext uri="{FF2B5EF4-FFF2-40B4-BE49-F238E27FC236}">
                    <a16:creationId xmlns:a16="http://schemas.microsoft.com/office/drawing/2014/main" id="{D8260FC0-1304-3CAE-E9DC-A5A47BD589E3}"/>
                  </a:ext>
                </a:extLst>
              </p:cNvPr>
              <p:cNvSpPr txBox="1"/>
              <p:nvPr/>
            </p:nvSpPr>
            <p:spPr>
              <a:xfrm>
                <a:off x="6709583" y="3126043"/>
                <a:ext cx="2864329" cy="511081"/>
              </a:xfrm>
              <a:prstGeom prst="rect">
                <a:avLst/>
              </a:prstGeom>
              <a:noFill/>
            </p:spPr>
            <p:txBody>
              <a:bodyPr wrap="square">
                <a:spAutoFit/>
              </a:bodyPr>
              <a:lstStyle/>
              <a:p>
                <a:pPr algn="ctr"/>
                <a:r>
                  <a:rPr lang="en-US" sz="2400" b="1" dirty="0"/>
                  <a:t>Counting heuristic</a:t>
                </a:r>
                <a:endParaRPr lang="he-IL" sz="2400" b="1" dirty="0"/>
              </a:p>
            </p:txBody>
          </p:sp>
        </p:grpSp>
        <p:sp>
          <p:nvSpPr>
            <p:cNvPr id="129" name="Arrow: Down 128">
              <a:extLst>
                <a:ext uri="{FF2B5EF4-FFF2-40B4-BE49-F238E27FC236}">
                  <a16:creationId xmlns:a16="http://schemas.microsoft.com/office/drawing/2014/main" id="{00443E90-0E9B-284A-B700-EC7B4E210E62}"/>
                </a:ext>
              </a:extLst>
            </p:cNvPr>
            <p:cNvSpPr/>
            <p:nvPr/>
          </p:nvSpPr>
          <p:spPr>
            <a:xfrm>
              <a:off x="3913622" y="2162716"/>
              <a:ext cx="1039098" cy="922083"/>
            </a:xfrm>
            <a:prstGeom prst="downArrow">
              <a:avLst>
                <a:gd name="adj1" fmla="val 43023"/>
                <a:gd name="adj2" fmla="val 50000"/>
              </a:avLst>
            </a:prstGeom>
            <a:solidFill>
              <a:srgbClr val="FFC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7" name="Arrow: Down 126">
              <a:extLst>
                <a:ext uri="{FF2B5EF4-FFF2-40B4-BE49-F238E27FC236}">
                  <a16:creationId xmlns:a16="http://schemas.microsoft.com/office/drawing/2014/main" id="{0E39A935-929A-52FE-8967-6FBCC10522A3}"/>
                </a:ext>
              </a:extLst>
            </p:cNvPr>
            <p:cNvSpPr/>
            <p:nvPr/>
          </p:nvSpPr>
          <p:spPr>
            <a:xfrm>
              <a:off x="7354505" y="2169602"/>
              <a:ext cx="1039098" cy="922083"/>
            </a:xfrm>
            <a:prstGeom prst="downArrow">
              <a:avLst>
                <a:gd name="adj1" fmla="val 43023"/>
                <a:gd name="adj2" fmla="val 50000"/>
              </a:avLst>
            </a:prstGeom>
            <a:solidFill>
              <a:srgbClr val="FFC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35230772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0CDBC5-0EA7-3F3F-14CD-FB01795C8841}"/>
              </a:ext>
            </a:extLst>
          </p:cNvPr>
          <p:cNvSpPr/>
          <p:nvPr/>
        </p:nvSpPr>
        <p:spPr>
          <a:xfrm>
            <a:off x="276537" y="1110565"/>
            <a:ext cx="11638925" cy="4733644"/>
          </a:xfrm>
          <a:prstGeom prst="round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64" name="Rectangle 63">
            <a:extLst>
              <a:ext uri="{FF2B5EF4-FFF2-40B4-BE49-F238E27FC236}">
                <a16:creationId xmlns:a16="http://schemas.microsoft.com/office/drawing/2014/main" id="{1EA2B08C-838A-208A-E2C4-A34FB433BB16}"/>
              </a:ext>
            </a:extLst>
          </p:cNvPr>
          <p:cNvSpPr/>
          <p:nvPr/>
        </p:nvSpPr>
        <p:spPr>
          <a:xfrm>
            <a:off x="1787723" y="548504"/>
            <a:ext cx="8947857" cy="1754326"/>
          </a:xfrm>
          <a:prstGeom prst="rect">
            <a:avLst/>
          </a:prstGeom>
          <a:noFill/>
        </p:spPr>
        <p:txBody>
          <a:bodyPr wrap="square" lIns="91440" tIns="45720" rIns="91440" bIns="45720">
            <a:spAutoFit/>
          </a:bodyPr>
          <a:lstStyle/>
          <a:p>
            <a:pPr algn="ctr"/>
            <a:r>
              <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rPr>
              <a:t>Step 1: Object Detection Model</a:t>
            </a:r>
          </a:p>
          <a:p>
            <a:pPr algn="ctr"/>
            <a:r>
              <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rPr>
              <a:t>  </a:t>
            </a:r>
            <a:endParaRPr lang="he-IL" sz="5400" b="1" cap="none" spc="0" dirty="0">
              <a:ln w="22225">
                <a:solidFill>
                  <a:schemeClr val="accent2"/>
                </a:solidFill>
                <a:prstDash val="solid"/>
              </a:ln>
              <a:solidFill>
                <a:schemeClr val="accent2">
                  <a:lumMod val="40000"/>
                  <a:lumOff val="60000"/>
                </a:schemeClr>
              </a:solidFill>
              <a:effectLst/>
            </a:endParaRPr>
          </a:p>
        </p:txBody>
      </p:sp>
      <p:grpSp>
        <p:nvGrpSpPr>
          <p:cNvPr id="7" name="Group 6">
            <a:extLst>
              <a:ext uri="{FF2B5EF4-FFF2-40B4-BE49-F238E27FC236}">
                <a16:creationId xmlns:a16="http://schemas.microsoft.com/office/drawing/2014/main" id="{07406FA8-0613-6D77-54F8-8FCE06122F52}"/>
              </a:ext>
            </a:extLst>
          </p:cNvPr>
          <p:cNvGrpSpPr/>
          <p:nvPr/>
        </p:nvGrpSpPr>
        <p:grpSpPr>
          <a:xfrm>
            <a:off x="276537" y="2120920"/>
            <a:ext cx="6134424" cy="3325545"/>
            <a:chOff x="2042291" y="1048321"/>
            <a:chExt cx="8031348" cy="3757837"/>
          </a:xfrm>
        </p:grpSpPr>
        <p:grpSp>
          <p:nvGrpSpPr>
            <p:cNvPr id="8" name="Group 7">
              <a:extLst>
                <a:ext uri="{FF2B5EF4-FFF2-40B4-BE49-F238E27FC236}">
                  <a16:creationId xmlns:a16="http://schemas.microsoft.com/office/drawing/2014/main" id="{2A346BEE-B082-10EF-D7F8-2FCDEAD14522}"/>
                </a:ext>
              </a:extLst>
            </p:cNvPr>
            <p:cNvGrpSpPr/>
            <p:nvPr/>
          </p:nvGrpSpPr>
          <p:grpSpPr>
            <a:xfrm>
              <a:off x="2854080" y="1048321"/>
              <a:ext cx="6684170" cy="1741422"/>
              <a:chOff x="5507830" y="490129"/>
              <a:chExt cx="6684170" cy="1741422"/>
            </a:xfrm>
          </p:grpSpPr>
          <p:grpSp>
            <p:nvGrpSpPr>
              <p:cNvPr id="38" name="Group 37">
                <a:extLst>
                  <a:ext uri="{FF2B5EF4-FFF2-40B4-BE49-F238E27FC236}">
                    <a16:creationId xmlns:a16="http://schemas.microsoft.com/office/drawing/2014/main" id="{A4B38D8B-9DBF-3E54-C543-A88594E1D8E1}"/>
                  </a:ext>
                </a:extLst>
              </p:cNvPr>
              <p:cNvGrpSpPr/>
              <p:nvPr/>
            </p:nvGrpSpPr>
            <p:grpSpPr>
              <a:xfrm>
                <a:off x="5535216" y="490129"/>
                <a:ext cx="6656784" cy="1741422"/>
                <a:chOff x="0" y="810"/>
                <a:chExt cx="6656784" cy="1741422"/>
              </a:xfrm>
            </p:grpSpPr>
            <p:sp>
              <p:nvSpPr>
                <p:cNvPr id="45" name="Callout: Up Arrow 44">
                  <a:extLst>
                    <a:ext uri="{FF2B5EF4-FFF2-40B4-BE49-F238E27FC236}">
                      <a16:creationId xmlns:a16="http://schemas.microsoft.com/office/drawing/2014/main" id="{8AA918A4-CD8D-837D-D499-13F030717549}"/>
                    </a:ext>
                  </a:extLst>
                </p:cNvPr>
                <p:cNvSpPr/>
                <p:nvPr/>
              </p:nvSpPr>
              <p:spPr>
                <a:xfrm rot="10800000">
                  <a:off x="0" y="810"/>
                  <a:ext cx="6656784" cy="1741422"/>
                </a:xfrm>
                <a:prstGeom prst="upArrowCallout">
                  <a:avLst>
                    <a:gd name="adj1" fmla="val 25000"/>
                    <a:gd name="adj2" fmla="val 0"/>
                    <a:gd name="adj3" fmla="val 25000"/>
                    <a:gd name="adj4" fmla="val 6497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he-IL" dirty="0"/>
                </a:p>
              </p:txBody>
            </p:sp>
            <p:sp>
              <p:nvSpPr>
                <p:cNvPr id="46" name="Callout: Up Arrow 4">
                  <a:extLst>
                    <a:ext uri="{FF2B5EF4-FFF2-40B4-BE49-F238E27FC236}">
                      <a16:creationId xmlns:a16="http://schemas.microsoft.com/office/drawing/2014/main" id="{F7008251-B482-6E1A-AA95-E09413C925D7}"/>
                    </a:ext>
                  </a:extLst>
                </p:cNvPr>
                <p:cNvSpPr txBox="1"/>
                <p:nvPr/>
              </p:nvSpPr>
              <p:spPr>
                <a:xfrm>
                  <a:off x="0" y="810"/>
                  <a:ext cx="6656784" cy="6112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r>
                    <a:rPr lang="en-US" sz="2100" b="1" kern="1200" dirty="0"/>
                    <a:t>Object </a:t>
                  </a:r>
                  <a:r>
                    <a:rPr lang="en-US" sz="2400" b="1" kern="1200" dirty="0"/>
                    <a:t>Detection</a:t>
                  </a:r>
                  <a:r>
                    <a:rPr lang="en-US" sz="2100" b="1" kern="1200" dirty="0"/>
                    <a:t> Model</a:t>
                  </a:r>
                  <a:endParaRPr lang="he-IL" sz="2100" b="1" kern="1200" dirty="0"/>
                </a:p>
              </p:txBody>
            </p:sp>
          </p:grpSp>
          <p:grpSp>
            <p:nvGrpSpPr>
              <p:cNvPr id="39" name="Group 38">
                <a:extLst>
                  <a:ext uri="{FF2B5EF4-FFF2-40B4-BE49-F238E27FC236}">
                    <a16:creationId xmlns:a16="http://schemas.microsoft.com/office/drawing/2014/main" id="{FC2FB61A-B57D-E43B-91BE-56A20CDED73D}"/>
                  </a:ext>
                </a:extLst>
              </p:cNvPr>
              <p:cNvGrpSpPr/>
              <p:nvPr/>
            </p:nvGrpSpPr>
            <p:grpSpPr>
              <a:xfrm>
                <a:off x="5507830" y="1100496"/>
                <a:ext cx="3355778" cy="521557"/>
                <a:chOff x="-27386" y="611177"/>
                <a:chExt cx="3355778" cy="521557"/>
              </a:xfrm>
            </p:grpSpPr>
            <p:sp>
              <p:nvSpPr>
                <p:cNvPr id="43" name="Rectangle 42">
                  <a:extLst>
                    <a:ext uri="{FF2B5EF4-FFF2-40B4-BE49-F238E27FC236}">
                      <a16:creationId xmlns:a16="http://schemas.microsoft.com/office/drawing/2014/main" id="{F30D4CE7-5121-65B0-4DFC-DAB814DCB2A6}"/>
                    </a:ext>
                  </a:extLst>
                </p:cNvPr>
                <p:cNvSpPr/>
                <p:nvPr/>
              </p:nvSpPr>
              <p:spPr>
                <a:xfrm>
                  <a:off x="0" y="611177"/>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44" name="TextBox 43">
                  <a:extLst>
                    <a:ext uri="{FF2B5EF4-FFF2-40B4-BE49-F238E27FC236}">
                      <a16:creationId xmlns:a16="http://schemas.microsoft.com/office/drawing/2014/main" id="{F0C18D9A-6203-0901-E39F-19913335FB4E}"/>
                    </a:ext>
                  </a:extLst>
                </p:cNvPr>
                <p:cNvSpPr txBox="1"/>
                <p:nvPr/>
              </p:nvSpPr>
              <p:spPr>
                <a:xfrm>
                  <a:off x="-27386" y="612049"/>
                  <a:ext cx="3251283"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b="1" i="0" kern="1200" dirty="0"/>
                    <a:t>Mega Detector model</a:t>
                  </a:r>
                  <a:endParaRPr lang="he-IL" b="1" kern="1200" dirty="0"/>
                </a:p>
              </p:txBody>
            </p:sp>
          </p:grpSp>
          <p:grpSp>
            <p:nvGrpSpPr>
              <p:cNvPr id="40" name="Group 39">
                <a:extLst>
                  <a:ext uri="{FF2B5EF4-FFF2-40B4-BE49-F238E27FC236}">
                    <a16:creationId xmlns:a16="http://schemas.microsoft.com/office/drawing/2014/main" id="{72982FD0-FA62-BFF2-49A4-AD5DBF40CA2A}"/>
                  </a:ext>
                </a:extLst>
              </p:cNvPr>
              <p:cNvGrpSpPr/>
              <p:nvPr/>
            </p:nvGrpSpPr>
            <p:grpSpPr>
              <a:xfrm>
                <a:off x="8863608" y="1104148"/>
                <a:ext cx="3328392" cy="527636"/>
                <a:chOff x="3328392" y="614829"/>
                <a:chExt cx="3328392" cy="527636"/>
              </a:xfrm>
            </p:grpSpPr>
            <p:sp>
              <p:nvSpPr>
                <p:cNvPr id="41" name="Rectangle 40">
                  <a:extLst>
                    <a:ext uri="{FF2B5EF4-FFF2-40B4-BE49-F238E27FC236}">
                      <a16:creationId xmlns:a16="http://schemas.microsoft.com/office/drawing/2014/main" id="{50DE3164-17E7-F613-1C0A-6B7BB9E57439}"/>
                    </a:ext>
                  </a:extLst>
                </p:cNvPr>
                <p:cNvSpPr/>
                <p:nvPr/>
              </p:nvSpPr>
              <p:spPr>
                <a:xfrm>
                  <a:off x="3328392" y="614829"/>
                  <a:ext cx="3328392" cy="5148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42" name="TextBox 41">
                  <a:extLst>
                    <a:ext uri="{FF2B5EF4-FFF2-40B4-BE49-F238E27FC236}">
                      <a16:creationId xmlns:a16="http://schemas.microsoft.com/office/drawing/2014/main" id="{A662B918-D3C6-D2BE-70CD-5D4A1A61FFC2}"/>
                    </a:ext>
                  </a:extLst>
                </p:cNvPr>
                <p:cNvSpPr txBox="1"/>
                <p:nvPr/>
              </p:nvSpPr>
              <p:spPr>
                <a:xfrm>
                  <a:off x="3440486" y="621780"/>
                  <a:ext cx="3216297"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b="1" kern="1200" dirty="0"/>
                    <a:t>YOLOv5</a:t>
                  </a:r>
                  <a:endParaRPr lang="he-IL" sz="2400" b="1" kern="1200" dirty="0"/>
                </a:p>
              </p:txBody>
            </p:sp>
          </p:grpSp>
        </p:grpSp>
        <p:grpSp>
          <p:nvGrpSpPr>
            <p:cNvPr id="9" name="Group 8">
              <a:extLst>
                <a:ext uri="{FF2B5EF4-FFF2-40B4-BE49-F238E27FC236}">
                  <a16:creationId xmlns:a16="http://schemas.microsoft.com/office/drawing/2014/main" id="{59A30D24-8B92-DBB0-2353-781FB53B0AC1}"/>
                </a:ext>
              </a:extLst>
            </p:cNvPr>
            <p:cNvGrpSpPr/>
            <p:nvPr/>
          </p:nvGrpSpPr>
          <p:grpSpPr>
            <a:xfrm>
              <a:off x="2042291" y="3047471"/>
              <a:ext cx="3977429" cy="1758687"/>
              <a:chOff x="2042291" y="3047471"/>
              <a:chExt cx="3977429" cy="1758687"/>
            </a:xfrm>
          </p:grpSpPr>
          <p:grpSp>
            <p:nvGrpSpPr>
              <p:cNvPr id="24" name="Group 23">
                <a:extLst>
                  <a:ext uri="{FF2B5EF4-FFF2-40B4-BE49-F238E27FC236}">
                    <a16:creationId xmlns:a16="http://schemas.microsoft.com/office/drawing/2014/main" id="{966555F9-ECE7-994F-6351-06EAD171873E}"/>
                  </a:ext>
                </a:extLst>
              </p:cNvPr>
              <p:cNvGrpSpPr/>
              <p:nvPr/>
            </p:nvGrpSpPr>
            <p:grpSpPr>
              <a:xfrm>
                <a:off x="2121368" y="3047471"/>
                <a:ext cx="3898352" cy="1758687"/>
                <a:chOff x="2121368" y="3047471"/>
                <a:chExt cx="3898352" cy="1758687"/>
              </a:xfrm>
            </p:grpSpPr>
            <p:grpSp>
              <p:nvGrpSpPr>
                <p:cNvPr id="27" name="Group 26">
                  <a:extLst>
                    <a:ext uri="{FF2B5EF4-FFF2-40B4-BE49-F238E27FC236}">
                      <a16:creationId xmlns:a16="http://schemas.microsoft.com/office/drawing/2014/main" id="{89ABBF6D-C08A-32F1-8784-168F73B44BF5}"/>
                    </a:ext>
                  </a:extLst>
                </p:cNvPr>
                <p:cNvGrpSpPr/>
                <p:nvPr/>
              </p:nvGrpSpPr>
              <p:grpSpPr>
                <a:xfrm>
                  <a:off x="2121368" y="3047471"/>
                  <a:ext cx="3898352" cy="1758687"/>
                  <a:chOff x="6134535" y="2346155"/>
                  <a:chExt cx="6694783" cy="1758687"/>
                </a:xfrm>
              </p:grpSpPr>
              <p:grpSp>
                <p:nvGrpSpPr>
                  <p:cNvPr id="29" name="Group 28">
                    <a:extLst>
                      <a:ext uri="{FF2B5EF4-FFF2-40B4-BE49-F238E27FC236}">
                        <a16:creationId xmlns:a16="http://schemas.microsoft.com/office/drawing/2014/main" id="{05C497A8-84FC-03FA-CE6D-03AAC9E81D70}"/>
                      </a:ext>
                    </a:extLst>
                  </p:cNvPr>
                  <p:cNvGrpSpPr/>
                  <p:nvPr/>
                </p:nvGrpSpPr>
                <p:grpSpPr>
                  <a:xfrm>
                    <a:off x="6134535" y="2346155"/>
                    <a:ext cx="6656784" cy="1758687"/>
                    <a:chOff x="-37999" y="1725248"/>
                    <a:chExt cx="6656784" cy="1758687"/>
                  </a:xfrm>
                </p:grpSpPr>
                <p:sp>
                  <p:nvSpPr>
                    <p:cNvPr id="36" name="Callout: Up Arrow 35">
                      <a:extLst>
                        <a:ext uri="{FF2B5EF4-FFF2-40B4-BE49-F238E27FC236}">
                          <a16:creationId xmlns:a16="http://schemas.microsoft.com/office/drawing/2014/main" id="{4FC63B11-F12F-BB74-C240-90D3717755A1}"/>
                        </a:ext>
                      </a:extLst>
                    </p:cNvPr>
                    <p:cNvSpPr/>
                    <p:nvPr/>
                  </p:nvSpPr>
                  <p:spPr>
                    <a:xfrm rot="10800000">
                      <a:off x="-37999" y="1742513"/>
                      <a:ext cx="6656784" cy="1741422"/>
                    </a:xfrm>
                    <a:prstGeom prst="upArrowCallout">
                      <a:avLst>
                        <a:gd name="adj1" fmla="val 0"/>
                        <a:gd name="adj2" fmla="val 0"/>
                        <a:gd name="adj3" fmla="val 25000"/>
                        <a:gd name="adj4" fmla="val 6497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7" name="Callout: Up Arrow 4">
                      <a:extLst>
                        <a:ext uri="{FF2B5EF4-FFF2-40B4-BE49-F238E27FC236}">
                          <a16:creationId xmlns:a16="http://schemas.microsoft.com/office/drawing/2014/main" id="{F76F518C-5B2E-3EAF-A397-436B7A8CA96F}"/>
                        </a:ext>
                      </a:extLst>
                    </p:cNvPr>
                    <p:cNvSpPr txBox="1"/>
                    <p:nvPr/>
                  </p:nvSpPr>
                  <p:spPr>
                    <a:xfrm>
                      <a:off x="2" y="1725248"/>
                      <a:ext cx="6551506" cy="6112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endParaRPr lang="he-IL" sz="2100" kern="1200" dirty="0"/>
                    </a:p>
                  </p:txBody>
                </p:sp>
              </p:grpSp>
              <p:grpSp>
                <p:nvGrpSpPr>
                  <p:cNvPr id="30" name="Group 29">
                    <a:extLst>
                      <a:ext uri="{FF2B5EF4-FFF2-40B4-BE49-F238E27FC236}">
                        <a16:creationId xmlns:a16="http://schemas.microsoft.com/office/drawing/2014/main" id="{1A2FA1DF-E724-D3E4-059F-D8E42919CDAA}"/>
                      </a:ext>
                    </a:extLst>
                  </p:cNvPr>
                  <p:cNvGrpSpPr/>
                  <p:nvPr/>
                </p:nvGrpSpPr>
                <p:grpSpPr>
                  <a:xfrm>
                    <a:off x="6161844" y="2957395"/>
                    <a:ext cx="3339082" cy="520685"/>
                    <a:chOff x="-10690" y="2336488"/>
                    <a:chExt cx="3339082" cy="520685"/>
                  </a:xfrm>
                </p:grpSpPr>
                <p:sp>
                  <p:nvSpPr>
                    <p:cNvPr id="34" name="Rectangle 33">
                      <a:extLst>
                        <a:ext uri="{FF2B5EF4-FFF2-40B4-BE49-F238E27FC236}">
                          <a16:creationId xmlns:a16="http://schemas.microsoft.com/office/drawing/2014/main" id="{3755E8FD-84F3-53E2-D8BD-086DA5F913AA}"/>
                        </a:ext>
                      </a:extLst>
                    </p:cNvPr>
                    <p:cNvSpPr/>
                    <p:nvPr/>
                  </p:nvSpPr>
                  <p:spPr>
                    <a:xfrm>
                      <a:off x="0" y="2336488"/>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35" name="TextBox 34">
                      <a:extLst>
                        <a:ext uri="{FF2B5EF4-FFF2-40B4-BE49-F238E27FC236}">
                          <a16:creationId xmlns:a16="http://schemas.microsoft.com/office/drawing/2014/main" id="{9F8856F9-8E75-4D22-5FF6-5FCBE8FCB24D}"/>
                        </a:ext>
                      </a:extLst>
                    </p:cNvPr>
                    <p:cNvSpPr txBox="1"/>
                    <p:nvPr/>
                  </p:nvSpPr>
                  <p:spPr>
                    <a:xfrm>
                      <a:off x="-10690" y="2336488"/>
                      <a:ext cx="333908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endParaRPr lang="he-IL" sz="2600" kern="1200" dirty="0"/>
                    </a:p>
                  </p:txBody>
                </p:sp>
              </p:grpSp>
              <p:grpSp>
                <p:nvGrpSpPr>
                  <p:cNvPr id="31" name="Group 30">
                    <a:extLst>
                      <a:ext uri="{FF2B5EF4-FFF2-40B4-BE49-F238E27FC236}">
                        <a16:creationId xmlns:a16="http://schemas.microsoft.com/office/drawing/2014/main" id="{BCC91ECA-B69C-BE2C-CAEF-80912EFA4A58}"/>
                      </a:ext>
                    </a:extLst>
                  </p:cNvPr>
                  <p:cNvGrpSpPr/>
                  <p:nvPr/>
                </p:nvGrpSpPr>
                <p:grpSpPr>
                  <a:xfrm>
                    <a:off x="9500926" y="2957395"/>
                    <a:ext cx="3328392" cy="520685"/>
                    <a:chOff x="3328392" y="2336488"/>
                    <a:chExt cx="3328392" cy="520685"/>
                  </a:xfrm>
                </p:grpSpPr>
                <p:sp>
                  <p:nvSpPr>
                    <p:cNvPr id="32" name="Rectangle 31">
                      <a:extLst>
                        <a:ext uri="{FF2B5EF4-FFF2-40B4-BE49-F238E27FC236}">
                          <a16:creationId xmlns:a16="http://schemas.microsoft.com/office/drawing/2014/main" id="{5C710138-D0F8-14E2-ED07-A7C9C15E7363}"/>
                        </a:ext>
                      </a:extLst>
                    </p:cNvPr>
                    <p:cNvSpPr/>
                    <p:nvPr/>
                  </p:nvSpPr>
                  <p:spPr>
                    <a:xfrm>
                      <a:off x="3328392" y="2336488"/>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B72C3C64-126D-5704-0E54-872F54B34DB2}"/>
                        </a:ext>
                      </a:extLst>
                    </p:cNvPr>
                    <p:cNvSpPr txBox="1"/>
                    <p:nvPr/>
                  </p:nvSpPr>
                  <p:spPr>
                    <a:xfrm>
                      <a:off x="3328392" y="2336488"/>
                      <a:ext cx="3317704"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endParaRPr lang="he-IL" sz="2600" kern="1200" dirty="0"/>
                    </a:p>
                  </p:txBody>
                </p:sp>
              </p:grpSp>
            </p:grpSp>
            <p:sp>
              <p:nvSpPr>
                <p:cNvPr id="28" name="TextBox 27">
                  <a:extLst>
                    <a:ext uri="{FF2B5EF4-FFF2-40B4-BE49-F238E27FC236}">
                      <a16:creationId xmlns:a16="http://schemas.microsoft.com/office/drawing/2014/main" id="{54DB914F-4547-FF4A-DE43-4489C54149FB}"/>
                    </a:ext>
                  </a:extLst>
                </p:cNvPr>
                <p:cNvSpPr txBox="1"/>
                <p:nvPr/>
              </p:nvSpPr>
              <p:spPr>
                <a:xfrm>
                  <a:off x="2216667" y="3064736"/>
                  <a:ext cx="3667169" cy="452121"/>
                </a:xfrm>
                <a:prstGeom prst="rect">
                  <a:avLst/>
                </a:prstGeom>
                <a:noFill/>
              </p:spPr>
              <p:txBody>
                <a:bodyPr wrap="square">
                  <a:spAutoFit/>
                </a:bodyPr>
                <a:lstStyle/>
                <a:p>
                  <a:pPr algn="ctr"/>
                  <a:r>
                    <a:rPr lang="en-US" sz="2000" b="1" dirty="0"/>
                    <a:t>Multiple Object Tracking</a:t>
                  </a:r>
                  <a:endParaRPr lang="he-IL" sz="2000" b="1" dirty="0"/>
                </a:p>
              </p:txBody>
            </p:sp>
          </p:grpSp>
          <p:sp>
            <p:nvSpPr>
              <p:cNvPr id="25" name="TextBox 24">
                <a:extLst>
                  <a:ext uri="{FF2B5EF4-FFF2-40B4-BE49-F238E27FC236}">
                    <a16:creationId xmlns:a16="http://schemas.microsoft.com/office/drawing/2014/main" id="{F2966302-6069-EEB3-7FCC-F18EFC9071CE}"/>
                  </a:ext>
                </a:extLst>
              </p:cNvPr>
              <p:cNvSpPr txBox="1"/>
              <p:nvPr/>
            </p:nvSpPr>
            <p:spPr>
              <a:xfrm>
                <a:off x="2042291" y="3659262"/>
                <a:ext cx="2140521" cy="4902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i="0" dirty="0">
                    <a:effectLst/>
                  </a:rPr>
                  <a:t>Deep-Sort-Tracker</a:t>
                </a:r>
                <a:endParaRPr lang="he-IL" sz="1200" kern="1200" dirty="0"/>
              </a:p>
            </p:txBody>
          </p:sp>
          <p:sp>
            <p:nvSpPr>
              <p:cNvPr id="26" name="TextBox 25">
                <a:extLst>
                  <a:ext uri="{FF2B5EF4-FFF2-40B4-BE49-F238E27FC236}">
                    <a16:creationId xmlns:a16="http://schemas.microsoft.com/office/drawing/2014/main" id="{932C2D22-2E2B-2154-9CAC-46E7ABC68A27}"/>
                  </a:ext>
                </a:extLst>
              </p:cNvPr>
              <p:cNvSpPr txBox="1"/>
              <p:nvPr/>
            </p:nvSpPr>
            <p:spPr>
              <a:xfrm>
                <a:off x="4050251" y="3651804"/>
                <a:ext cx="1963245"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i="0" dirty="0">
                    <a:effectLst/>
                  </a:rPr>
                  <a:t>Centroid-Tracker</a:t>
                </a:r>
                <a:endParaRPr lang="he-IL" sz="1400" kern="1200" dirty="0"/>
              </a:p>
            </p:txBody>
          </p:sp>
        </p:grpSp>
        <p:grpSp>
          <p:nvGrpSpPr>
            <p:cNvPr id="10" name="Group 9">
              <a:extLst>
                <a:ext uri="{FF2B5EF4-FFF2-40B4-BE49-F238E27FC236}">
                  <a16:creationId xmlns:a16="http://schemas.microsoft.com/office/drawing/2014/main" id="{C3C02512-B1A9-FD2A-D2B9-6238FF6D0647}"/>
                </a:ext>
              </a:extLst>
            </p:cNvPr>
            <p:cNvGrpSpPr/>
            <p:nvPr/>
          </p:nvGrpSpPr>
          <p:grpSpPr>
            <a:xfrm>
              <a:off x="6197105" y="3069777"/>
              <a:ext cx="3876534" cy="1109619"/>
              <a:chOff x="6197105" y="3069777"/>
              <a:chExt cx="3876534" cy="1109619"/>
            </a:xfrm>
          </p:grpSpPr>
          <p:grpSp>
            <p:nvGrpSpPr>
              <p:cNvPr id="13" name="Group 12">
                <a:extLst>
                  <a:ext uri="{FF2B5EF4-FFF2-40B4-BE49-F238E27FC236}">
                    <a16:creationId xmlns:a16="http://schemas.microsoft.com/office/drawing/2014/main" id="{A02A2CB8-04AF-2AAB-E409-4D25F57FCD22}"/>
                  </a:ext>
                </a:extLst>
              </p:cNvPr>
              <p:cNvGrpSpPr/>
              <p:nvPr/>
            </p:nvGrpSpPr>
            <p:grpSpPr>
              <a:xfrm>
                <a:off x="6197105" y="3069777"/>
                <a:ext cx="3876534" cy="1109619"/>
                <a:chOff x="6329027" y="4245207"/>
                <a:chExt cx="6678754" cy="1109619"/>
              </a:xfrm>
            </p:grpSpPr>
            <p:grpSp>
              <p:nvGrpSpPr>
                <p:cNvPr id="15" name="Group 14">
                  <a:extLst>
                    <a:ext uri="{FF2B5EF4-FFF2-40B4-BE49-F238E27FC236}">
                      <a16:creationId xmlns:a16="http://schemas.microsoft.com/office/drawing/2014/main" id="{660510B8-1ABD-AF48-A7D6-3B88094C4C84}"/>
                    </a:ext>
                  </a:extLst>
                </p:cNvPr>
                <p:cNvGrpSpPr/>
                <p:nvPr/>
              </p:nvGrpSpPr>
              <p:grpSpPr>
                <a:xfrm>
                  <a:off x="6350997" y="4245207"/>
                  <a:ext cx="6656784" cy="1109619"/>
                  <a:chOff x="0" y="3449687"/>
                  <a:chExt cx="6656784" cy="1109619"/>
                </a:xfrm>
              </p:grpSpPr>
              <p:sp>
                <p:nvSpPr>
                  <p:cNvPr id="22" name="Rectangle 21">
                    <a:extLst>
                      <a:ext uri="{FF2B5EF4-FFF2-40B4-BE49-F238E27FC236}">
                        <a16:creationId xmlns:a16="http://schemas.microsoft.com/office/drawing/2014/main" id="{7A2AAC9B-D9EB-33D1-AD23-DDF2B9E0BB16}"/>
                      </a:ext>
                    </a:extLst>
                  </p:cNvPr>
                  <p:cNvSpPr/>
                  <p:nvPr/>
                </p:nvSpPr>
                <p:spPr>
                  <a:xfrm>
                    <a:off x="0" y="3449687"/>
                    <a:ext cx="6656784" cy="1109619"/>
                  </a:xfrm>
                  <a:prstGeom prst="rect">
                    <a:avLst/>
                  </a:prstGeom>
                  <a:ln>
                    <a:noFill/>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1C71E36F-B567-E91D-0A81-3B72EFC9D802}"/>
                      </a:ext>
                    </a:extLst>
                  </p:cNvPr>
                  <p:cNvSpPr txBox="1"/>
                  <p:nvPr/>
                </p:nvSpPr>
                <p:spPr>
                  <a:xfrm>
                    <a:off x="269260" y="3449687"/>
                    <a:ext cx="6387524" cy="6114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endParaRPr lang="he-IL" sz="2100" kern="1200" dirty="0"/>
                  </a:p>
                </p:txBody>
              </p:sp>
            </p:grpSp>
            <p:grpSp>
              <p:nvGrpSpPr>
                <p:cNvPr id="16" name="Group 15">
                  <a:extLst>
                    <a:ext uri="{FF2B5EF4-FFF2-40B4-BE49-F238E27FC236}">
                      <a16:creationId xmlns:a16="http://schemas.microsoft.com/office/drawing/2014/main" id="{E7718218-EFA2-9105-9A68-7F66FA5A8D0E}"/>
                    </a:ext>
                  </a:extLst>
                </p:cNvPr>
                <p:cNvGrpSpPr/>
                <p:nvPr/>
              </p:nvGrpSpPr>
              <p:grpSpPr>
                <a:xfrm>
                  <a:off x="6329027" y="4833985"/>
                  <a:ext cx="3350361" cy="520841"/>
                  <a:chOff x="-21970" y="4038465"/>
                  <a:chExt cx="3350361" cy="520841"/>
                </a:xfrm>
              </p:grpSpPr>
              <p:sp>
                <p:nvSpPr>
                  <p:cNvPr id="20" name="Rectangle 19">
                    <a:extLst>
                      <a:ext uri="{FF2B5EF4-FFF2-40B4-BE49-F238E27FC236}">
                        <a16:creationId xmlns:a16="http://schemas.microsoft.com/office/drawing/2014/main" id="{BA9C5A9E-299D-A684-342F-DAD8AC599B55}"/>
                      </a:ext>
                    </a:extLst>
                  </p:cNvPr>
                  <p:cNvSpPr/>
                  <p:nvPr/>
                </p:nvSpPr>
                <p:spPr>
                  <a:xfrm>
                    <a:off x="-10722" y="4038465"/>
                    <a:ext cx="3339113" cy="5208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1" name="TextBox 20">
                    <a:extLst>
                      <a:ext uri="{FF2B5EF4-FFF2-40B4-BE49-F238E27FC236}">
                        <a16:creationId xmlns:a16="http://schemas.microsoft.com/office/drawing/2014/main" id="{923BB0F8-4870-DFD9-494B-E39189695FA2}"/>
                      </a:ext>
                    </a:extLst>
                  </p:cNvPr>
                  <p:cNvSpPr txBox="1"/>
                  <p:nvPr/>
                </p:nvSpPr>
                <p:spPr>
                  <a:xfrm>
                    <a:off x="-21970" y="4095466"/>
                    <a:ext cx="3350361" cy="433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kern="1200" dirty="0"/>
                      <a:t>Detections with Conf &gt; 0.95</a:t>
                    </a:r>
                    <a:endParaRPr lang="he-IL" sz="1200" kern="1200" dirty="0"/>
                  </a:p>
                </p:txBody>
              </p:sp>
            </p:grpSp>
            <p:grpSp>
              <p:nvGrpSpPr>
                <p:cNvPr id="17" name="Group 16">
                  <a:extLst>
                    <a:ext uri="{FF2B5EF4-FFF2-40B4-BE49-F238E27FC236}">
                      <a16:creationId xmlns:a16="http://schemas.microsoft.com/office/drawing/2014/main" id="{B95A5781-9329-9036-0868-BB340B66B4DE}"/>
                    </a:ext>
                  </a:extLst>
                </p:cNvPr>
                <p:cNvGrpSpPr/>
                <p:nvPr/>
              </p:nvGrpSpPr>
              <p:grpSpPr>
                <a:xfrm>
                  <a:off x="9679389" y="4833984"/>
                  <a:ext cx="3328392" cy="520841"/>
                  <a:chOff x="3328392" y="4038464"/>
                  <a:chExt cx="3328392" cy="520841"/>
                </a:xfrm>
              </p:grpSpPr>
              <p:sp>
                <p:nvSpPr>
                  <p:cNvPr id="18" name="Rectangle 17">
                    <a:extLst>
                      <a:ext uri="{FF2B5EF4-FFF2-40B4-BE49-F238E27FC236}">
                        <a16:creationId xmlns:a16="http://schemas.microsoft.com/office/drawing/2014/main" id="{40810A0E-A96D-A897-D425-A249BB89EA67}"/>
                      </a:ext>
                    </a:extLst>
                  </p:cNvPr>
                  <p:cNvSpPr/>
                  <p:nvPr/>
                </p:nvSpPr>
                <p:spPr>
                  <a:xfrm>
                    <a:off x="3328392" y="4038464"/>
                    <a:ext cx="3328392" cy="5208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9" name="TextBox 18">
                    <a:extLst>
                      <a:ext uri="{FF2B5EF4-FFF2-40B4-BE49-F238E27FC236}">
                        <a16:creationId xmlns:a16="http://schemas.microsoft.com/office/drawing/2014/main" id="{0A7FDD12-6403-7BBD-6CAC-5D0F2208A1E5}"/>
                      </a:ext>
                    </a:extLst>
                  </p:cNvPr>
                  <p:cNvSpPr txBox="1"/>
                  <p:nvPr/>
                </p:nvSpPr>
                <p:spPr>
                  <a:xfrm>
                    <a:off x="3350361" y="4095467"/>
                    <a:ext cx="3306423" cy="433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kern="1200" dirty="0"/>
                      <a:t>Detections with Conf &gt; 0.9</a:t>
                    </a:r>
                    <a:endParaRPr lang="he-IL" sz="1200" kern="1200" dirty="0"/>
                  </a:p>
                </p:txBody>
              </p:sp>
            </p:grpSp>
          </p:grpSp>
          <p:sp>
            <p:nvSpPr>
              <p:cNvPr id="14" name="TextBox 13">
                <a:extLst>
                  <a:ext uri="{FF2B5EF4-FFF2-40B4-BE49-F238E27FC236}">
                    <a16:creationId xmlns:a16="http://schemas.microsoft.com/office/drawing/2014/main" id="{7FB499EC-74CC-8DAB-6E98-78D6ECF619DC}"/>
                  </a:ext>
                </a:extLst>
              </p:cNvPr>
              <p:cNvSpPr txBox="1"/>
              <p:nvPr/>
            </p:nvSpPr>
            <p:spPr>
              <a:xfrm>
                <a:off x="6709583" y="3126043"/>
                <a:ext cx="2864329" cy="452121"/>
              </a:xfrm>
              <a:prstGeom prst="rect">
                <a:avLst/>
              </a:prstGeom>
              <a:noFill/>
            </p:spPr>
            <p:txBody>
              <a:bodyPr wrap="square">
                <a:spAutoFit/>
              </a:bodyPr>
              <a:lstStyle/>
              <a:p>
                <a:pPr algn="ctr"/>
                <a:r>
                  <a:rPr lang="en-US" sz="2000" b="1" dirty="0"/>
                  <a:t>Counting heuristic</a:t>
                </a:r>
                <a:endParaRPr lang="he-IL" sz="2000" b="1" dirty="0"/>
              </a:p>
            </p:txBody>
          </p:sp>
        </p:grpSp>
        <p:sp>
          <p:nvSpPr>
            <p:cNvPr id="11" name="Arrow: Down 10">
              <a:extLst>
                <a:ext uri="{FF2B5EF4-FFF2-40B4-BE49-F238E27FC236}">
                  <a16:creationId xmlns:a16="http://schemas.microsoft.com/office/drawing/2014/main" id="{EF80ED80-DFF9-E69C-7ACD-C1723D31C40E}"/>
                </a:ext>
              </a:extLst>
            </p:cNvPr>
            <p:cNvSpPr/>
            <p:nvPr/>
          </p:nvSpPr>
          <p:spPr>
            <a:xfrm>
              <a:off x="3913622" y="2162716"/>
              <a:ext cx="1039098" cy="922083"/>
            </a:xfrm>
            <a:prstGeom prst="downArrow">
              <a:avLst>
                <a:gd name="adj1" fmla="val 43023"/>
                <a:gd name="adj2" fmla="val 50000"/>
              </a:avLst>
            </a:prstGeom>
            <a:solidFill>
              <a:srgbClr val="FFC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Arrow: Down 11">
              <a:extLst>
                <a:ext uri="{FF2B5EF4-FFF2-40B4-BE49-F238E27FC236}">
                  <a16:creationId xmlns:a16="http://schemas.microsoft.com/office/drawing/2014/main" id="{8844B097-8DDE-EE9D-1932-3A6004E40A7B}"/>
                </a:ext>
              </a:extLst>
            </p:cNvPr>
            <p:cNvSpPr/>
            <p:nvPr/>
          </p:nvSpPr>
          <p:spPr>
            <a:xfrm>
              <a:off x="7354505" y="2169602"/>
              <a:ext cx="1039098" cy="922083"/>
            </a:xfrm>
            <a:prstGeom prst="downArrow">
              <a:avLst>
                <a:gd name="adj1" fmla="val 43023"/>
                <a:gd name="adj2" fmla="val 50000"/>
              </a:avLst>
            </a:prstGeom>
            <a:solidFill>
              <a:srgbClr val="FFC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2" name="타원 61">
            <a:extLst>
              <a:ext uri="{FF2B5EF4-FFF2-40B4-BE49-F238E27FC236}">
                <a16:creationId xmlns:a16="http://schemas.microsoft.com/office/drawing/2014/main" id="{6A900F43-7B61-4A46-B938-A626A95E2E9C}"/>
              </a:ext>
            </a:extLst>
          </p:cNvPr>
          <p:cNvSpPr/>
          <p:nvPr/>
        </p:nvSpPr>
        <p:spPr>
          <a:xfrm>
            <a:off x="721678" y="2717865"/>
            <a:ext cx="2759007" cy="365760"/>
          </a:xfrm>
          <a:prstGeom prst="ellipse">
            <a:avLst/>
          </a:prstGeom>
          <a:solidFill>
            <a:srgbClr val="E71224">
              <a:alpha val="0"/>
            </a:srgbClr>
          </a:solidFill>
          <a:ln w="69850">
            <a:solidFill>
              <a:srgbClr val="E71224">
                <a:alpha val="71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dirty="0">
                <a:solidFill>
                  <a:srgbClr val="E71224"/>
                </a:solidFill>
              </a:rPr>
              <a:t> </a:t>
            </a:r>
          </a:p>
        </p:txBody>
      </p:sp>
      <p:sp>
        <p:nvSpPr>
          <p:cNvPr id="76" name="TextBox 75">
            <a:extLst>
              <a:ext uri="{FF2B5EF4-FFF2-40B4-BE49-F238E27FC236}">
                <a16:creationId xmlns:a16="http://schemas.microsoft.com/office/drawing/2014/main" id="{2759FF0D-E88B-623B-E628-D6EC8B5B662A}"/>
              </a:ext>
            </a:extLst>
          </p:cNvPr>
          <p:cNvSpPr txBox="1"/>
          <p:nvPr/>
        </p:nvSpPr>
        <p:spPr>
          <a:xfrm>
            <a:off x="6553875" y="1766434"/>
            <a:ext cx="5366593" cy="4247317"/>
          </a:xfrm>
          <a:prstGeom prst="rect">
            <a:avLst/>
          </a:prstGeom>
          <a:noFill/>
        </p:spPr>
        <p:txBody>
          <a:bodyPr wrap="square" rtlCol="1">
            <a:spAutoFit/>
          </a:bodyPr>
          <a:lstStyle/>
          <a:p>
            <a:pPr algn="l"/>
            <a:r>
              <a:rPr lang="en-US" b="0" i="0" dirty="0">
                <a:solidFill>
                  <a:srgbClr val="24292F"/>
                </a:solidFill>
                <a:effectLst/>
                <a:latin typeface="-apple-system"/>
              </a:rPr>
              <a:t>Model that Microsoft trained - called "MegaDetector" - to detect </a:t>
            </a:r>
            <a:r>
              <a:rPr lang="en-US" b="1" i="0" dirty="0">
                <a:solidFill>
                  <a:srgbClr val="24292F"/>
                </a:solidFill>
                <a:effectLst/>
                <a:latin typeface="-apple-system"/>
              </a:rPr>
              <a:t>animals</a:t>
            </a:r>
            <a:r>
              <a:rPr lang="en-US" b="0" i="0" dirty="0">
                <a:solidFill>
                  <a:srgbClr val="24292F"/>
                </a:solidFill>
                <a:effectLst/>
                <a:latin typeface="-apple-system"/>
              </a:rPr>
              <a:t>, people, and vehicles in </a:t>
            </a:r>
            <a:r>
              <a:rPr lang="en-US" b="1" i="0" dirty="0">
                <a:solidFill>
                  <a:srgbClr val="24292F"/>
                </a:solidFill>
                <a:effectLst/>
                <a:latin typeface="-apple-system"/>
              </a:rPr>
              <a:t>camera</a:t>
            </a:r>
            <a:r>
              <a:rPr lang="en-US" b="0" i="0" dirty="0">
                <a:solidFill>
                  <a:srgbClr val="24292F"/>
                </a:solidFill>
                <a:effectLst/>
                <a:latin typeface="-apple-system"/>
              </a:rPr>
              <a:t> </a:t>
            </a:r>
            <a:r>
              <a:rPr lang="en-US" b="1" i="0" dirty="0">
                <a:solidFill>
                  <a:srgbClr val="24292F"/>
                </a:solidFill>
                <a:effectLst/>
                <a:latin typeface="-apple-system"/>
              </a:rPr>
              <a:t>trap</a:t>
            </a:r>
            <a:r>
              <a:rPr lang="en-US" b="0" i="0" dirty="0">
                <a:solidFill>
                  <a:srgbClr val="24292F"/>
                </a:solidFill>
                <a:effectLst/>
                <a:latin typeface="-apple-system"/>
              </a:rPr>
              <a:t> images. </a:t>
            </a:r>
            <a:r>
              <a:rPr lang="en-US" b="1" i="0" u="sng" dirty="0">
                <a:solidFill>
                  <a:srgbClr val="24292F"/>
                </a:solidFill>
                <a:effectLst/>
                <a:latin typeface="-apple-system"/>
              </a:rPr>
              <a:t>It does not identify animals to the species level, it just finds them</a:t>
            </a:r>
            <a:r>
              <a:rPr lang="en-US" b="0" i="0" dirty="0">
                <a:solidFill>
                  <a:srgbClr val="24292F"/>
                </a:solidFill>
                <a:effectLst/>
                <a:latin typeface="-apple-system"/>
              </a:rPr>
              <a:t>.</a:t>
            </a:r>
          </a:p>
          <a:p>
            <a:pPr algn="l"/>
            <a:endParaRPr lang="en-US" dirty="0">
              <a:solidFill>
                <a:srgbClr val="24292F"/>
              </a:solidFill>
              <a:latin typeface="-apple-system"/>
            </a:endParaRPr>
          </a:p>
          <a:p>
            <a:pPr marL="285750" indent="-285750" algn="l">
              <a:buFont typeface="Wingdings" panose="05000000000000000000" pitchFamily="2" charset="2"/>
              <a:buChar char="ü"/>
            </a:pPr>
            <a:r>
              <a:rPr lang="en-US" b="0" i="0" dirty="0">
                <a:solidFill>
                  <a:srgbClr val="24292F"/>
                </a:solidFill>
                <a:effectLst/>
                <a:latin typeface="-apple-system"/>
              </a:rPr>
              <a:t>And this is exactly the need for this competition. Compared to YOLOv5 which also categorizes the animals into species.  That's why we chose this model (Mega detector).</a:t>
            </a:r>
            <a:br>
              <a:rPr lang="en-US" b="0" i="0" dirty="0">
                <a:solidFill>
                  <a:srgbClr val="24292F"/>
                </a:solidFill>
                <a:effectLst/>
                <a:latin typeface="-apple-system"/>
              </a:rPr>
            </a:br>
            <a:endParaRPr lang="en-US" b="0" i="0" dirty="0">
              <a:solidFill>
                <a:srgbClr val="24292F"/>
              </a:solidFill>
              <a:effectLst/>
              <a:latin typeface="-apple-system"/>
            </a:endParaRPr>
          </a:p>
          <a:p>
            <a:pPr marL="285750" indent="-285750" algn="l">
              <a:buFont typeface="Wingdings" panose="05000000000000000000" pitchFamily="2" charset="2"/>
              <a:buChar char="ü"/>
            </a:pPr>
            <a:r>
              <a:rPr lang="en-US" b="0" i="0" dirty="0">
                <a:solidFill>
                  <a:srgbClr val="24292F"/>
                </a:solidFill>
                <a:effectLst/>
                <a:latin typeface="-apple-system"/>
              </a:rPr>
              <a:t>In an investigation of the competition data, I discovered that we are completely spared this step - we already receive the Mega detector model identifications.</a:t>
            </a:r>
          </a:p>
          <a:p>
            <a:endParaRPr lang="he-IL" dirty="0"/>
          </a:p>
        </p:txBody>
      </p:sp>
    </p:spTree>
    <p:extLst>
      <p:ext uri="{BB962C8B-B14F-4D97-AF65-F5344CB8AC3E}">
        <p14:creationId xmlns:p14="http://schemas.microsoft.com/office/powerpoint/2010/main" val="34005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heel(1)">
                                      <p:cBhvr>
                                        <p:cTn id="7"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EA2B08C-838A-208A-E2C4-A34FB433BB16}"/>
              </a:ext>
            </a:extLst>
          </p:cNvPr>
          <p:cNvSpPr/>
          <p:nvPr/>
        </p:nvSpPr>
        <p:spPr>
          <a:xfrm>
            <a:off x="633984" y="1967266"/>
            <a:ext cx="3197236"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i="0" u="sng" kern="1200" cap="none" spc="0">
                <a:ln w="22225">
                  <a:solidFill>
                    <a:schemeClr val="accent2"/>
                  </a:solidFill>
                  <a:prstDash val="solid"/>
                </a:ln>
                <a:solidFill>
                  <a:srgbClr val="FFFFFF"/>
                </a:solidFill>
                <a:effectLst/>
                <a:latin typeface="+mj-lt"/>
                <a:ea typeface="+mj-ea"/>
                <a:cs typeface="+mj-cs"/>
              </a:rPr>
              <a:t>Step 1: Mega Detector’s Detections</a:t>
            </a:r>
          </a:p>
          <a:p>
            <a:pPr algn="ctr">
              <a:lnSpc>
                <a:spcPct val="90000"/>
              </a:lnSpc>
              <a:spcBef>
                <a:spcPct val="0"/>
              </a:spcBef>
              <a:spcAft>
                <a:spcPts val="600"/>
              </a:spcAft>
            </a:pPr>
            <a:r>
              <a:rPr lang="en-US" sz="3600" b="1" i="0" u="sng" kern="1200" cap="none" spc="0">
                <a:ln w="22225">
                  <a:solidFill>
                    <a:schemeClr val="accent2"/>
                  </a:solidFill>
                  <a:prstDash val="solid"/>
                </a:ln>
                <a:solidFill>
                  <a:srgbClr val="FFFFFF"/>
                </a:solidFill>
                <a:effectLst/>
                <a:latin typeface="+mj-lt"/>
                <a:ea typeface="+mj-ea"/>
                <a:cs typeface="+mj-cs"/>
              </a:rPr>
              <a:t>  </a:t>
            </a:r>
            <a:endParaRPr lang="en-US" sz="3600" b="1" kern="1200" cap="none" spc="0">
              <a:ln w="22225">
                <a:solidFill>
                  <a:schemeClr val="accent2"/>
                </a:solidFill>
                <a:prstDash val="solid"/>
              </a:ln>
              <a:solidFill>
                <a:srgbClr val="FFFFFF"/>
              </a:solidFill>
              <a:effectLst/>
              <a:latin typeface="+mj-lt"/>
              <a:ea typeface="+mj-ea"/>
              <a:cs typeface="+mj-cs"/>
            </a:endParaRPr>
          </a:p>
        </p:txBody>
      </p:sp>
      <p:pic>
        <p:nvPicPr>
          <p:cNvPr id="47" name="Content Placeholder 4" descr="Timeline&#10;&#10;Description automatically generated with medium confidence">
            <a:extLst>
              <a:ext uri="{FF2B5EF4-FFF2-40B4-BE49-F238E27FC236}">
                <a16:creationId xmlns:a16="http://schemas.microsoft.com/office/drawing/2014/main" id="{B18A67C5-5A4B-CD73-8F92-325353CA7CE5}"/>
              </a:ext>
            </a:extLst>
          </p:cNvPr>
          <p:cNvPicPr>
            <a:picLocks noChangeAspect="1"/>
          </p:cNvPicPr>
          <p:nvPr/>
        </p:nvPicPr>
        <p:blipFill>
          <a:blip r:embed="rId2"/>
          <a:stretch>
            <a:fillRect/>
          </a:stretch>
        </p:blipFill>
        <p:spPr>
          <a:xfrm>
            <a:off x="4398899" y="626139"/>
            <a:ext cx="7153154" cy="5532698"/>
          </a:xfrm>
          <a:prstGeom prst="rect">
            <a:avLst/>
          </a:prstGeom>
        </p:spPr>
      </p:pic>
      <p:sp>
        <p:nvSpPr>
          <p:cNvPr id="3" name="Speech Bubble: Oval 2">
            <a:extLst>
              <a:ext uri="{FF2B5EF4-FFF2-40B4-BE49-F238E27FC236}">
                <a16:creationId xmlns:a16="http://schemas.microsoft.com/office/drawing/2014/main" id="{2BD17755-AC9A-A3FB-CD3A-A18714F35E42}"/>
              </a:ext>
            </a:extLst>
          </p:cNvPr>
          <p:cNvSpPr/>
          <p:nvPr/>
        </p:nvSpPr>
        <p:spPr>
          <a:xfrm>
            <a:off x="9299137" y="3705746"/>
            <a:ext cx="2756014" cy="1202023"/>
          </a:xfrm>
          <a:prstGeom prst="wedgeEllipseCallout">
            <a:avLst>
              <a:gd name="adj1" fmla="val -73643"/>
              <a:gd name="adj2" fmla="val 46284"/>
            </a:avLst>
          </a:prstGeom>
        </p:spPr>
        <p:style>
          <a:lnRef idx="1">
            <a:schemeClr val="accent2"/>
          </a:lnRef>
          <a:fillRef idx="2">
            <a:schemeClr val="accent2"/>
          </a:fillRef>
          <a:effectRef idx="1">
            <a:schemeClr val="accent2"/>
          </a:effectRef>
          <a:fontRef idx="minor">
            <a:schemeClr val="dk1"/>
          </a:fontRef>
        </p:style>
        <p:txBody>
          <a:bodyPr rtlCol="1" anchor="ctr"/>
          <a:lstStyle/>
          <a:p>
            <a:pPr algn="ctr"/>
            <a:r>
              <a:rPr lang="en-US" sz="1400" dirty="0"/>
              <a:t>The model identified an animal, at a confidence level of 0.999, in the location indicated under </a:t>
            </a:r>
            <a:r>
              <a:rPr lang="en-US" sz="1400" dirty="0" err="1"/>
              <a:t>bbox</a:t>
            </a:r>
            <a:r>
              <a:rPr lang="en-US" sz="1400" dirty="0"/>
              <a:t> in the image.</a:t>
            </a:r>
            <a:endParaRPr lang="he-IL" sz="1400" dirty="0"/>
          </a:p>
        </p:txBody>
      </p:sp>
      <p:sp>
        <p:nvSpPr>
          <p:cNvPr id="19" name="Rectangle 18">
            <a:extLst>
              <a:ext uri="{FF2B5EF4-FFF2-40B4-BE49-F238E27FC236}">
                <a16:creationId xmlns:a16="http://schemas.microsoft.com/office/drawing/2014/main" id="{13920235-B703-459D-8646-CE04F02B3932}"/>
              </a:ext>
            </a:extLst>
          </p:cNvPr>
          <p:cNvSpPr/>
          <p:nvPr/>
        </p:nvSpPr>
        <p:spPr>
          <a:xfrm>
            <a:off x="7788599" y="4744440"/>
            <a:ext cx="431669" cy="163329"/>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7" name="מלבן 16">
            <a:extLst>
              <a:ext uri="{FF2B5EF4-FFF2-40B4-BE49-F238E27FC236}">
                <a16:creationId xmlns:a16="http://schemas.microsoft.com/office/drawing/2014/main" id="{E5BEA99A-A3B7-4053-B2A3-880CCF753628}"/>
              </a:ext>
            </a:extLst>
          </p:cNvPr>
          <p:cNvSpPr/>
          <p:nvPr/>
        </p:nvSpPr>
        <p:spPr>
          <a:xfrm>
            <a:off x="7788600" y="4513030"/>
            <a:ext cx="365760" cy="18288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133006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7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heel(1)">
                                      <p:cBhvr>
                                        <p:cTn id="12" dur="3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0CDBC5-0EA7-3F3F-14CD-FB01795C8841}"/>
              </a:ext>
            </a:extLst>
          </p:cNvPr>
          <p:cNvSpPr/>
          <p:nvPr/>
        </p:nvSpPr>
        <p:spPr>
          <a:xfrm>
            <a:off x="276537" y="1110565"/>
            <a:ext cx="11638925" cy="4733644"/>
          </a:xfrm>
          <a:prstGeom prst="round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64" name="Rectangle 63">
            <a:extLst>
              <a:ext uri="{FF2B5EF4-FFF2-40B4-BE49-F238E27FC236}">
                <a16:creationId xmlns:a16="http://schemas.microsoft.com/office/drawing/2014/main" id="{1EA2B08C-838A-208A-E2C4-A34FB433BB16}"/>
              </a:ext>
            </a:extLst>
          </p:cNvPr>
          <p:cNvSpPr/>
          <p:nvPr/>
        </p:nvSpPr>
        <p:spPr>
          <a:xfrm>
            <a:off x="1787723" y="548504"/>
            <a:ext cx="8947857" cy="1754326"/>
          </a:xfrm>
          <a:prstGeom prst="rect">
            <a:avLst/>
          </a:prstGeom>
          <a:noFill/>
        </p:spPr>
        <p:txBody>
          <a:bodyPr wrap="square" lIns="91440" tIns="45720" rIns="91440" bIns="45720">
            <a:spAutoFit/>
          </a:bodyPr>
          <a:lstStyle/>
          <a:p>
            <a:pPr algn="ctr"/>
            <a:r>
              <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rPr>
              <a:t>Step 2: Counting Heuristic</a:t>
            </a:r>
          </a:p>
          <a:p>
            <a:pPr algn="ctr"/>
            <a:r>
              <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rPr>
              <a:t>  </a:t>
            </a:r>
            <a:endParaRPr lang="he-IL" sz="5400" b="1" cap="none" spc="0" dirty="0">
              <a:ln w="22225">
                <a:solidFill>
                  <a:schemeClr val="accent2"/>
                </a:solidFill>
                <a:prstDash val="solid"/>
              </a:ln>
              <a:solidFill>
                <a:schemeClr val="accent2">
                  <a:lumMod val="40000"/>
                  <a:lumOff val="60000"/>
                </a:schemeClr>
              </a:solidFill>
              <a:effectLst/>
            </a:endParaRPr>
          </a:p>
        </p:txBody>
      </p:sp>
      <p:grpSp>
        <p:nvGrpSpPr>
          <p:cNvPr id="7" name="Group 6">
            <a:extLst>
              <a:ext uri="{FF2B5EF4-FFF2-40B4-BE49-F238E27FC236}">
                <a16:creationId xmlns:a16="http://schemas.microsoft.com/office/drawing/2014/main" id="{07406FA8-0613-6D77-54F8-8FCE06122F52}"/>
              </a:ext>
            </a:extLst>
          </p:cNvPr>
          <p:cNvGrpSpPr/>
          <p:nvPr/>
        </p:nvGrpSpPr>
        <p:grpSpPr>
          <a:xfrm>
            <a:off x="276537" y="2120920"/>
            <a:ext cx="6134424" cy="3325545"/>
            <a:chOff x="2042291" y="1048321"/>
            <a:chExt cx="8031348" cy="3757837"/>
          </a:xfrm>
        </p:grpSpPr>
        <p:grpSp>
          <p:nvGrpSpPr>
            <p:cNvPr id="8" name="Group 7">
              <a:extLst>
                <a:ext uri="{FF2B5EF4-FFF2-40B4-BE49-F238E27FC236}">
                  <a16:creationId xmlns:a16="http://schemas.microsoft.com/office/drawing/2014/main" id="{2A346BEE-B082-10EF-D7F8-2FCDEAD14522}"/>
                </a:ext>
              </a:extLst>
            </p:cNvPr>
            <p:cNvGrpSpPr/>
            <p:nvPr/>
          </p:nvGrpSpPr>
          <p:grpSpPr>
            <a:xfrm>
              <a:off x="2854080" y="1048321"/>
              <a:ext cx="6684170" cy="1741422"/>
              <a:chOff x="5507830" y="490129"/>
              <a:chExt cx="6684170" cy="1741422"/>
            </a:xfrm>
          </p:grpSpPr>
          <p:grpSp>
            <p:nvGrpSpPr>
              <p:cNvPr id="38" name="Group 37">
                <a:extLst>
                  <a:ext uri="{FF2B5EF4-FFF2-40B4-BE49-F238E27FC236}">
                    <a16:creationId xmlns:a16="http://schemas.microsoft.com/office/drawing/2014/main" id="{A4B38D8B-9DBF-3E54-C543-A88594E1D8E1}"/>
                  </a:ext>
                </a:extLst>
              </p:cNvPr>
              <p:cNvGrpSpPr/>
              <p:nvPr/>
            </p:nvGrpSpPr>
            <p:grpSpPr>
              <a:xfrm>
                <a:off x="5535216" y="490129"/>
                <a:ext cx="6656784" cy="1741422"/>
                <a:chOff x="0" y="810"/>
                <a:chExt cx="6656784" cy="1741422"/>
              </a:xfrm>
            </p:grpSpPr>
            <p:sp>
              <p:nvSpPr>
                <p:cNvPr id="45" name="Callout: Up Arrow 44">
                  <a:extLst>
                    <a:ext uri="{FF2B5EF4-FFF2-40B4-BE49-F238E27FC236}">
                      <a16:creationId xmlns:a16="http://schemas.microsoft.com/office/drawing/2014/main" id="{8AA918A4-CD8D-837D-D499-13F030717549}"/>
                    </a:ext>
                  </a:extLst>
                </p:cNvPr>
                <p:cNvSpPr/>
                <p:nvPr/>
              </p:nvSpPr>
              <p:spPr>
                <a:xfrm rot="10800000">
                  <a:off x="0" y="810"/>
                  <a:ext cx="6656784" cy="1741422"/>
                </a:xfrm>
                <a:prstGeom prst="upArrowCallout">
                  <a:avLst>
                    <a:gd name="adj1" fmla="val 25000"/>
                    <a:gd name="adj2" fmla="val 0"/>
                    <a:gd name="adj3" fmla="val 25000"/>
                    <a:gd name="adj4" fmla="val 6497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he-IL" dirty="0"/>
                </a:p>
              </p:txBody>
            </p:sp>
            <p:sp>
              <p:nvSpPr>
                <p:cNvPr id="46" name="Callout: Up Arrow 4">
                  <a:extLst>
                    <a:ext uri="{FF2B5EF4-FFF2-40B4-BE49-F238E27FC236}">
                      <a16:creationId xmlns:a16="http://schemas.microsoft.com/office/drawing/2014/main" id="{F7008251-B482-6E1A-AA95-E09413C925D7}"/>
                    </a:ext>
                  </a:extLst>
                </p:cNvPr>
                <p:cNvSpPr txBox="1"/>
                <p:nvPr/>
              </p:nvSpPr>
              <p:spPr>
                <a:xfrm>
                  <a:off x="0" y="810"/>
                  <a:ext cx="6656784" cy="6112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r>
                    <a:rPr lang="en-US" sz="2100" b="1" kern="1200" dirty="0"/>
                    <a:t>Object </a:t>
                  </a:r>
                  <a:r>
                    <a:rPr lang="en-US" sz="2400" b="1" kern="1200" dirty="0"/>
                    <a:t>Detection</a:t>
                  </a:r>
                  <a:r>
                    <a:rPr lang="en-US" sz="2100" b="1" kern="1200" dirty="0"/>
                    <a:t> Model</a:t>
                  </a:r>
                  <a:endParaRPr lang="he-IL" sz="2100" b="1" kern="1200" dirty="0"/>
                </a:p>
              </p:txBody>
            </p:sp>
          </p:grpSp>
          <p:grpSp>
            <p:nvGrpSpPr>
              <p:cNvPr id="39" name="Group 38">
                <a:extLst>
                  <a:ext uri="{FF2B5EF4-FFF2-40B4-BE49-F238E27FC236}">
                    <a16:creationId xmlns:a16="http://schemas.microsoft.com/office/drawing/2014/main" id="{FC2FB61A-B57D-E43B-91BE-56A20CDED73D}"/>
                  </a:ext>
                </a:extLst>
              </p:cNvPr>
              <p:cNvGrpSpPr/>
              <p:nvPr/>
            </p:nvGrpSpPr>
            <p:grpSpPr>
              <a:xfrm>
                <a:off x="5507830" y="1100496"/>
                <a:ext cx="3355778" cy="521557"/>
                <a:chOff x="-27386" y="611177"/>
                <a:chExt cx="3355778" cy="521557"/>
              </a:xfrm>
            </p:grpSpPr>
            <p:sp>
              <p:nvSpPr>
                <p:cNvPr id="43" name="Rectangle 42">
                  <a:extLst>
                    <a:ext uri="{FF2B5EF4-FFF2-40B4-BE49-F238E27FC236}">
                      <a16:creationId xmlns:a16="http://schemas.microsoft.com/office/drawing/2014/main" id="{F30D4CE7-5121-65B0-4DFC-DAB814DCB2A6}"/>
                    </a:ext>
                  </a:extLst>
                </p:cNvPr>
                <p:cNvSpPr/>
                <p:nvPr/>
              </p:nvSpPr>
              <p:spPr>
                <a:xfrm>
                  <a:off x="0" y="611177"/>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44" name="TextBox 43">
                  <a:extLst>
                    <a:ext uri="{FF2B5EF4-FFF2-40B4-BE49-F238E27FC236}">
                      <a16:creationId xmlns:a16="http://schemas.microsoft.com/office/drawing/2014/main" id="{F0C18D9A-6203-0901-E39F-19913335FB4E}"/>
                    </a:ext>
                  </a:extLst>
                </p:cNvPr>
                <p:cNvSpPr txBox="1"/>
                <p:nvPr/>
              </p:nvSpPr>
              <p:spPr>
                <a:xfrm>
                  <a:off x="-27386" y="612049"/>
                  <a:ext cx="3251283"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b="1" i="0" kern="1200" dirty="0"/>
                    <a:t>Mega Detector model</a:t>
                  </a:r>
                  <a:endParaRPr lang="he-IL" b="1" kern="1200" dirty="0"/>
                </a:p>
              </p:txBody>
            </p:sp>
          </p:grpSp>
          <p:grpSp>
            <p:nvGrpSpPr>
              <p:cNvPr id="40" name="Group 39">
                <a:extLst>
                  <a:ext uri="{FF2B5EF4-FFF2-40B4-BE49-F238E27FC236}">
                    <a16:creationId xmlns:a16="http://schemas.microsoft.com/office/drawing/2014/main" id="{72982FD0-FA62-BFF2-49A4-AD5DBF40CA2A}"/>
                  </a:ext>
                </a:extLst>
              </p:cNvPr>
              <p:cNvGrpSpPr/>
              <p:nvPr/>
            </p:nvGrpSpPr>
            <p:grpSpPr>
              <a:xfrm>
                <a:off x="8863608" y="1104148"/>
                <a:ext cx="3328392" cy="527636"/>
                <a:chOff x="3328392" y="614829"/>
                <a:chExt cx="3328392" cy="527636"/>
              </a:xfrm>
            </p:grpSpPr>
            <p:sp>
              <p:nvSpPr>
                <p:cNvPr id="41" name="Rectangle 40">
                  <a:extLst>
                    <a:ext uri="{FF2B5EF4-FFF2-40B4-BE49-F238E27FC236}">
                      <a16:creationId xmlns:a16="http://schemas.microsoft.com/office/drawing/2014/main" id="{50DE3164-17E7-F613-1C0A-6B7BB9E57439}"/>
                    </a:ext>
                  </a:extLst>
                </p:cNvPr>
                <p:cNvSpPr/>
                <p:nvPr/>
              </p:nvSpPr>
              <p:spPr>
                <a:xfrm>
                  <a:off x="3328392" y="614829"/>
                  <a:ext cx="3328392" cy="5148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42" name="TextBox 41">
                  <a:extLst>
                    <a:ext uri="{FF2B5EF4-FFF2-40B4-BE49-F238E27FC236}">
                      <a16:creationId xmlns:a16="http://schemas.microsoft.com/office/drawing/2014/main" id="{A662B918-D3C6-D2BE-70CD-5D4A1A61FFC2}"/>
                    </a:ext>
                  </a:extLst>
                </p:cNvPr>
                <p:cNvSpPr txBox="1"/>
                <p:nvPr/>
              </p:nvSpPr>
              <p:spPr>
                <a:xfrm>
                  <a:off x="3440486" y="621780"/>
                  <a:ext cx="3216297"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b="1" kern="1200" dirty="0"/>
                    <a:t>YOLOv5</a:t>
                  </a:r>
                  <a:endParaRPr lang="he-IL" sz="2400" b="1" kern="1200" dirty="0"/>
                </a:p>
              </p:txBody>
            </p:sp>
          </p:grpSp>
        </p:grpSp>
        <p:grpSp>
          <p:nvGrpSpPr>
            <p:cNvPr id="9" name="Group 8">
              <a:extLst>
                <a:ext uri="{FF2B5EF4-FFF2-40B4-BE49-F238E27FC236}">
                  <a16:creationId xmlns:a16="http://schemas.microsoft.com/office/drawing/2014/main" id="{59A30D24-8B92-DBB0-2353-781FB53B0AC1}"/>
                </a:ext>
              </a:extLst>
            </p:cNvPr>
            <p:cNvGrpSpPr/>
            <p:nvPr/>
          </p:nvGrpSpPr>
          <p:grpSpPr>
            <a:xfrm>
              <a:off x="2042291" y="3047471"/>
              <a:ext cx="3977429" cy="1758687"/>
              <a:chOff x="2042291" y="3047471"/>
              <a:chExt cx="3977429" cy="1758687"/>
            </a:xfrm>
          </p:grpSpPr>
          <p:grpSp>
            <p:nvGrpSpPr>
              <p:cNvPr id="24" name="Group 23">
                <a:extLst>
                  <a:ext uri="{FF2B5EF4-FFF2-40B4-BE49-F238E27FC236}">
                    <a16:creationId xmlns:a16="http://schemas.microsoft.com/office/drawing/2014/main" id="{966555F9-ECE7-994F-6351-06EAD171873E}"/>
                  </a:ext>
                </a:extLst>
              </p:cNvPr>
              <p:cNvGrpSpPr/>
              <p:nvPr/>
            </p:nvGrpSpPr>
            <p:grpSpPr>
              <a:xfrm>
                <a:off x="2121368" y="3047471"/>
                <a:ext cx="3898352" cy="1758687"/>
                <a:chOff x="2121368" y="3047471"/>
                <a:chExt cx="3898352" cy="1758687"/>
              </a:xfrm>
            </p:grpSpPr>
            <p:grpSp>
              <p:nvGrpSpPr>
                <p:cNvPr id="27" name="Group 26">
                  <a:extLst>
                    <a:ext uri="{FF2B5EF4-FFF2-40B4-BE49-F238E27FC236}">
                      <a16:creationId xmlns:a16="http://schemas.microsoft.com/office/drawing/2014/main" id="{89ABBF6D-C08A-32F1-8784-168F73B44BF5}"/>
                    </a:ext>
                  </a:extLst>
                </p:cNvPr>
                <p:cNvGrpSpPr/>
                <p:nvPr/>
              </p:nvGrpSpPr>
              <p:grpSpPr>
                <a:xfrm>
                  <a:off x="2121368" y="3047471"/>
                  <a:ext cx="3898352" cy="1758687"/>
                  <a:chOff x="6134535" y="2346155"/>
                  <a:chExt cx="6694783" cy="1758687"/>
                </a:xfrm>
              </p:grpSpPr>
              <p:grpSp>
                <p:nvGrpSpPr>
                  <p:cNvPr id="29" name="Group 28">
                    <a:extLst>
                      <a:ext uri="{FF2B5EF4-FFF2-40B4-BE49-F238E27FC236}">
                        <a16:creationId xmlns:a16="http://schemas.microsoft.com/office/drawing/2014/main" id="{05C497A8-84FC-03FA-CE6D-03AAC9E81D70}"/>
                      </a:ext>
                    </a:extLst>
                  </p:cNvPr>
                  <p:cNvGrpSpPr/>
                  <p:nvPr/>
                </p:nvGrpSpPr>
                <p:grpSpPr>
                  <a:xfrm>
                    <a:off x="6134535" y="2346155"/>
                    <a:ext cx="6656784" cy="1758687"/>
                    <a:chOff x="-37999" y="1725248"/>
                    <a:chExt cx="6656784" cy="1758687"/>
                  </a:xfrm>
                </p:grpSpPr>
                <p:sp>
                  <p:nvSpPr>
                    <p:cNvPr id="36" name="Callout: Up Arrow 35">
                      <a:extLst>
                        <a:ext uri="{FF2B5EF4-FFF2-40B4-BE49-F238E27FC236}">
                          <a16:creationId xmlns:a16="http://schemas.microsoft.com/office/drawing/2014/main" id="{4FC63B11-F12F-BB74-C240-90D3717755A1}"/>
                        </a:ext>
                      </a:extLst>
                    </p:cNvPr>
                    <p:cNvSpPr/>
                    <p:nvPr/>
                  </p:nvSpPr>
                  <p:spPr>
                    <a:xfrm rot="10800000">
                      <a:off x="-37999" y="1742513"/>
                      <a:ext cx="6656784" cy="1741422"/>
                    </a:xfrm>
                    <a:prstGeom prst="upArrowCallout">
                      <a:avLst>
                        <a:gd name="adj1" fmla="val 0"/>
                        <a:gd name="adj2" fmla="val 0"/>
                        <a:gd name="adj3" fmla="val 25000"/>
                        <a:gd name="adj4" fmla="val 6497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7" name="Callout: Up Arrow 4">
                      <a:extLst>
                        <a:ext uri="{FF2B5EF4-FFF2-40B4-BE49-F238E27FC236}">
                          <a16:creationId xmlns:a16="http://schemas.microsoft.com/office/drawing/2014/main" id="{F76F518C-5B2E-3EAF-A397-436B7A8CA96F}"/>
                        </a:ext>
                      </a:extLst>
                    </p:cNvPr>
                    <p:cNvSpPr txBox="1"/>
                    <p:nvPr/>
                  </p:nvSpPr>
                  <p:spPr>
                    <a:xfrm>
                      <a:off x="2" y="1725248"/>
                      <a:ext cx="6551506" cy="6112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endParaRPr lang="he-IL" sz="2100" kern="1200" dirty="0"/>
                    </a:p>
                  </p:txBody>
                </p:sp>
              </p:grpSp>
              <p:grpSp>
                <p:nvGrpSpPr>
                  <p:cNvPr id="30" name="Group 29">
                    <a:extLst>
                      <a:ext uri="{FF2B5EF4-FFF2-40B4-BE49-F238E27FC236}">
                        <a16:creationId xmlns:a16="http://schemas.microsoft.com/office/drawing/2014/main" id="{1A2FA1DF-E724-D3E4-059F-D8E42919CDAA}"/>
                      </a:ext>
                    </a:extLst>
                  </p:cNvPr>
                  <p:cNvGrpSpPr/>
                  <p:nvPr/>
                </p:nvGrpSpPr>
                <p:grpSpPr>
                  <a:xfrm>
                    <a:off x="6161844" y="2957395"/>
                    <a:ext cx="3339082" cy="520685"/>
                    <a:chOff x="-10690" y="2336488"/>
                    <a:chExt cx="3339082" cy="520685"/>
                  </a:xfrm>
                </p:grpSpPr>
                <p:sp>
                  <p:nvSpPr>
                    <p:cNvPr id="34" name="Rectangle 33">
                      <a:extLst>
                        <a:ext uri="{FF2B5EF4-FFF2-40B4-BE49-F238E27FC236}">
                          <a16:creationId xmlns:a16="http://schemas.microsoft.com/office/drawing/2014/main" id="{3755E8FD-84F3-53E2-D8BD-086DA5F913AA}"/>
                        </a:ext>
                      </a:extLst>
                    </p:cNvPr>
                    <p:cNvSpPr/>
                    <p:nvPr/>
                  </p:nvSpPr>
                  <p:spPr>
                    <a:xfrm>
                      <a:off x="0" y="2336488"/>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35" name="TextBox 34">
                      <a:extLst>
                        <a:ext uri="{FF2B5EF4-FFF2-40B4-BE49-F238E27FC236}">
                          <a16:creationId xmlns:a16="http://schemas.microsoft.com/office/drawing/2014/main" id="{9F8856F9-8E75-4D22-5FF6-5FCBE8FCB24D}"/>
                        </a:ext>
                      </a:extLst>
                    </p:cNvPr>
                    <p:cNvSpPr txBox="1"/>
                    <p:nvPr/>
                  </p:nvSpPr>
                  <p:spPr>
                    <a:xfrm>
                      <a:off x="-10690" y="2336488"/>
                      <a:ext cx="333908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endParaRPr lang="he-IL" sz="2600" kern="1200" dirty="0"/>
                    </a:p>
                  </p:txBody>
                </p:sp>
              </p:grpSp>
              <p:grpSp>
                <p:nvGrpSpPr>
                  <p:cNvPr id="31" name="Group 30">
                    <a:extLst>
                      <a:ext uri="{FF2B5EF4-FFF2-40B4-BE49-F238E27FC236}">
                        <a16:creationId xmlns:a16="http://schemas.microsoft.com/office/drawing/2014/main" id="{BCC91ECA-B69C-BE2C-CAEF-80912EFA4A58}"/>
                      </a:ext>
                    </a:extLst>
                  </p:cNvPr>
                  <p:cNvGrpSpPr/>
                  <p:nvPr/>
                </p:nvGrpSpPr>
                <p:grpSpPr>
                  <a:xfrm>
                    <a:off x="9500926" y="2957395"/>
                    <a:ext cx="3328392" cy="520685"/>
                    <a:chOff x="3328392" y="2336488"/>
                    <a:chExt cx="3328392" cy="520685"/>
                  </a:xfrm>
                </p:grpSpPr>
                <p:sp>
                  <p:nvSpPr>
                    <p:cNvPr id="32" name="Rectangle 31">
                      <a:extLst>
                        <a:ext uri="{FF2B5EF4-FFF2-40B4-BE49-F238E27FC236}">
                          <a16:creationId xmlns:a16="http://schemas.microsoft.com/office/drawing/2014/main" id="{5C710138-D0F8-14E2-ED07-A7C9C15E7363}"/>
                        </a:ext>
                      </a:extLst>
                    </p:cNvPr>
                    <p:cNvSpPr/>
                    <p:nvPr/>
                  </p:nvSpPr>
                  <p:spPr>
                    <a:xfrm>
                      <a:off x="3328392" y="2336488"/>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B72C3C64-126D-5704-0E54-872F54B34DB2}"/>
                        </a:ext>
                      </a:extLst>
                    </p:cNvPr>
                    <p:cNvSpPr txBox="1"/>
                    <p:nvPr/>
                  </p:nvSpPr>
                  <p:spPr>
                    <a:xfrm>
                      <a:off x="3328392" y="2336488"/>
                      <a:ext cx="3317704"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endParaRPr lang="he-IL" sz="2600" kern="1200" dirty="0"/>
                    </a:p>
                  </p:txBody>
                </p:sp>
              </p:grpSp>
            </p:grpSp>
            <p:sp>
              <p:nvSpPr>
                <p:cNvPr id="28" name="TextBox 27">
                  <a:extLst>
                    <a:ext uri="{FF2B5EF4-FFF2-40B4-BE49-F238E27FC236}">
                      <a16:creationId xmlns:a16="http://schemas.microsoft.com/office/drawing/2014/main" id="{54DB914F-4547-FF4A-DE43-4489C54149FB}"/>
                    </a:ext>
                  </a:extLst>
                </p:cNvPr>
                <p:cNvSpPr txBox="1"/>
                <p:nvPr/>
              </p:nvSpPr>
              <p:spPr>
                <a:xfrm>
                  <a:off x="2216667" y="3064736"/>
                  <a:ext cx="3667169" cy="452121"/>
                </a:xfrm>
                <a:prstGeom prst="rect">
                  <a:avLst/>
                </a:prstGeom>
                <a:noFill/>
              </p:spPr>
              <p:txBody>
                <a:bodyPr wrap="square">
                  <a:spAutoFit/>
                </a:bodyPr>
                <a:lstStyle/>
                <a:p>
                  <a:pPr algn="ctr"/>
                  <a:r>
                    <a:rPr lang="en-US" sz="2000" b="1" dirty="0"/>
                    <a:t>Multiple Object Tracking</a:t>
                  </a:r>
                  <a:endParaRPr lang="he-IL" sz="2000" b="1" dirty="0"/>
                </a:p>
              </p:txBody>
            </p:sp>
          </p:grpSp>
          <p:sp>
            <p:nvSpPr>
              <p:cNvPr id="25" name="TextBox 24">
                <a:extLst>
                  <a:ext uri="{FF2B5EF4-FFF2-40B4-BE49-F238E27FC236}">
                    <a16:creationId xmlns:a16="http://schemas.microsoft.com/office/drawing/2014/main" id="{F2966302-6069-EEB3-7FCC-F18EFC9071CE}"/>
                  </a:ext>
                </a:extLst>
              </p:cNvPr>
              <p:cNvSpPr txBox="1"/>
              <p:nvPr/>
            </p:nvSpPr>
            <p:spPr>
              <a:xfrm>
                <a:off x="2042291" y="3659262"/>
                <a:ext cx="2140521" cy="4902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i="0" dirty="0">
                    <a:effectLst/>
                  </a:rPr>
                  <a:t>Deep-Sort-Tracker</a:t>
                </a:r>
                <a:endParaRPr lang="he-IL" sz="1200" kern="1200" dirty="0"/>
              </a:p>
            </p:txBody>
          </p:sp>
          <p:sp>
            <p:nvSpPr>
              <p:cNvPr id="26" name="TextBox 25">
                <a:extLst>
                  <a:ext uri="{FF2B5EF4-FFF2-40B4-BE49-F238E27FC236}">
                    <a16:creationId xmlns:a16="http://schemas.microsoft.com/office/drawing/2014/main" id="{932C2D22-2E2B-2154-9CAC-46E7ABC68A27}"/>
                  </a:ext>
                </a:extLst>
              </p:cNvPr>
              <p:cNvSpPr txBox="1"/>
              <p:nvPr/>
            </p:nvSpPr>
            <p:spPr>
              <a:xfrm>
                <a:off x="4050251" y="3651804"/>
                <a:ext cx="1963245"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i="0" dirty="0">
                    <a:effectLst/>
                  </a:rPr>
                  <a:t>Centroid-Tracker</a:t>
                </a:r>
                <a:endParaRPr lang="he-IL" sz="1400" kern="1200" dirty="0"/>
              </a:p>
            </p:txBody>
          </p:sp>
        </p:grpSp>
        <p:grpSp>
          <p:nvGrpSpPr>
            <p:cNvPr id="10" name="Group 9">
              <a:extLst>
                <a:ext uri="{FF2B5EF4-FFF2-40B4-BE49-F238E27FC236}">
                  <a16:creationId xmlns:a16="http://schemas.microsoft.com/office/drawing/2014/main" id="{C3C02512-B1A9-FD2A-D2B9-6238FF6D0647}"/>
                </a:ext>
              </a:extLst>
            </p:cNvPr>
            <p:cNvGrpSpPr/>
            <p:nvPr/>
          </p:nvGrpSpPr>
          <p:grpSpPr>
            <a:xfrm>
              <a:off x="6197105" y="3069777"/>
              <a:ext cx="3876534" cy="1109619"/>
              <a:chOff x="6197105" y="3069777"/>
              <a:chExt cx="3876534" cy="1109619"/>
            </a:xfrm>
          </p:grpSpPr>
          <p:grpSp>
            <p:nvGrpSpPr>
              <p:cNvPr id="13" name="Group 12">
                <a:extLst>
                  <a:ext uri="{FF2B5EF4-FFF2-40B4-BE49-F238E27FC236}">
                    <a16:creationId xmlns:a16="http://schemas.microsoft.com/office/drawing/2014/main" id="{A02A2CB8-04AF-2AAB-E409-4D25F57FCD22}"/>
                  </a:ext>
                </a:extLst>
              </p:cNvPr>
              <p:cNvGrpSpPr/>
              <p:nvPr/>
            </p:nvGrpSpPr>
            <p:grpSpPr>
              <a:xfrm>
                <a:off x="6197105" y="3069777"/>
                <a:ext cx="3876534" cy="1109619"/>
                <a:chOff x="6329027" y="4245207"/>
                <a:chExt cx="6678754" cy="1109619"/>
              </a:xfrm>
            </p:grpSpPr>
            <p:grpSp>
              <p:nvGrpSpPr>
                <p:cNvPr id="15" name="Group 14">
                  <a:extLst>
                    <a:ext uri="{FF2B5EF4-FFF2-40B4-BE49-F238E27FC236}">
                      <a16:creationId xmlns:a16="http://schemas.microsoft.com/office/drawing/2014/main" id="{660510B8-1ABD-AF48-A7D6-3B88094C4C84}"/>
                    </a:ext>
                  </a:extLst>
                </p:cNvPr>
                <p:cNvGrpSpPr/>
                <p:nvPr/>
              </p:nvGrpSpPr>
              <p:grpSpPr>
                <a:xfrm>
                  <a:off x="6350997" y="4245207"/>
                  <a:ext cx="6656784" cy="1109619"/>
                  <a:chOff x="0" y="3449687"/>
                  <a:chExt cx="6656784" cy="1109619"/>
                </a:xfrm>
              </p:grpSpPr>
              <p:sp>
                <p:nvSpPr>
                  <p:cNvPr id="22" name="Rectangle 21">
                    <a:extLst>
                      <a:ext uri="{FF2B5EF4-FFF2-40B4-BE49-F238E27FC236}">
                        <a16:creationId xmlns:a16="http://schemas.microsoft.com/office/drawing/2014/main" id="{7A2AAC9B-D9EB-33D1-AD23-DDF2B9E0BB16}"/>
                      </a:ext>
                    </a:extLst>
                  </p:cNvPr>
                  <p:cNvSpPr/>
                  <p:nvPr/>
                </p:nvSpPr>
                <p:spPr>
                  <a:xfrm>
                    <a:off x="0" y="3449687"/>
                    <a:ext cx="6656784" cy="1109619"/>
                  </a:xfrm>
                  <a:prstGeom prst="rect">
                    <a:avLst/>
                  </a:prstGeom>
                  <a:ln>
                    <a:noFill/>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1C71E36F-B567-E91D-0A81-3B72EFC9D802}"/>
                      </a:ext>
                    </a:extLst>
                  </p:cNvPr>
                  <p:cNvSpPr txBox="1"/>
                  <p:nvPr/>
                </p:nvSpPr>
                <p:spPr>
                  <a:xfrm>
                    <a:off x="269260" y="3449687"/>
                    <a:ext cx="6387524" cy="6114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endParaRPr lang="he-IL" sz="2100" kern="1200" dirty="0"/>
                  </a:p>
                </p:txBody>
              </p:sp>
            </p:grpSp>
            <p:grpSp>
              <p:nvGrpSpPr>
                <p:cNvPr id="16" name="Group 15">
                  <a:extLst>
                    <a:ext uri="{FF2B5EF4-FFF2-40B4-BE49-F238E27FC236}">
                      <a16:creationId xmlns:a16="http://schemas.microsoft.com/office/drawing/2014/main" id="{E7718218-EFA2-9105-9A68-7F66FA5A8D0E}"/>
                    </a:ext>
                  </a:extLst>
                </p:cNvPr>
                <p:cNvGrpSpPr/>
                <p:nvPr/>
              </p:nvGrpSpPr>
              <p:grpSpPr>
                <a:xfrm>
                  <a:off x="6329027" y="4833985"/>
                  <a:ext cx="3350361" cy="520841"/>
                  <a:chOff x="-21970" y="4038465"/>
                  <a:chExt cx="3350361" cy="520841"/>
                </a:xfrm>
              </p:grpSpPr>
              <p:sp>
                <p:nvSpPr>
                  <p:cNvPr id="20" name="Rectangle 19">
                    <a:extLst>
                      <a:ext uri="{FF2B5EF4-FFF2-40B4-BE49-F238E27FC236}">
                        <a16:creationId xmlns:a16="http://schemas.microsoft.com/office/drawing/2014/main" id="{BA9C5A9E-299D-A684-342F-DAD8AC599B55}"/>
                      </a:ext>
                    </a:extLst>
                  </p:cNvPr>
                  <p:cNvSpPr/>
                  <p:nvPr/>
                </p:nvSpPr>
                <p:spPr>
                  <a:xfrm>
                    <a:off x="-10722" y="4038465"/>
                    <a:ext cx="3339113" cy="5208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1" name="TextBox 20">
                    <a:extLst>
                      <a:ext uri="{FF2B5EF4-FFF2-40B4-BE49-F238E27FC236}">
                        <a16:creationId xmlns:a16="http://schemas.microsoft.com/office/drawing/2014/main" id="{923BB0F8-4870-DFD9-494B-E39189695FA2}"/>
                      </a:ext>
                    </a:extLst>
                  </p:cNvPr>
                  <p:cNvSpPr txBox="1"/>
                  <p:nvPr/>
                </p:nvSpPr>
                <p:spPr>
                  <a:xfrm>
                    <a:off x="-21970" y="4095466"/>
                    <a:ext cx="3350361" cy="433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kern="1200" dirty="0"/>
                      <a:t>Detections with Conf &gt; 0.95</a:t>
                    </a:r>
                    <a:endParaRPr lang="he-IL" sz="1200" kern="1200" dirty="0"/>
                  </a:p>
                </p:txBody>
              </p:sp>
            </p:grpSp>
            <p:grpSp>
              <p:nvGrpSpPr>
                <p:cNvPr id="17" name="Group 16">
                  <a:extLst>
                    <a:ext uri="{FF2B5EF4-FFF2-40B4-BE49-F238E27FC236}">
                      <a16:creationId xmlns:a16="http://schemas.microsoft.com/office/drawing/2014/main" id="{B95A5781-9329-9036-0868-BB340B66B4DE}"/>
                    </a:ext>
                  </a:extLst>
                </p:cNvPr>
                <p:cNvGrpSpPr/>
                <p:nvPr/>
              </p:nvGrpSpPr>
              <p:grpSpPr>
                <a:xfrm>
                  <a:off x="9679389" y="4833984"/>
                  <a:ext cx="3328392" cy="520841"/>
                  <a:chOff x="3328392" y="4038464"/>
                  <a:chExt cx="3328392" cy="520841"/>
                </a:xfrm>
              </p:grpSpPr>
              <p:sp>
                <p:nvSpPr>
                  <p:cNvPr id="18" name="Rectangle 17">
                    <a:extLst>
                      <a:ext uri="{FF2B5EF4-FFF2-40B4-BE49-F238E27FC236}">
                        <a16:creationId xmlns:a16="http://schemas.microsoft.com/office/drawing/2014/main" id="{40810A0E-A96D-A897-D425-A249BB89EA67}"/>
                      </a:ext>
                    </a:extLst>
                  </p:cNvPr>
                  <p:cNvSpPr/>
                  <p:nvPr/>
                </p:nvSpPr>
                <p:spPr>
                  <a:xfrm>
                    <a:off x="3328392" y="4038464"/>
                    <a:ext cx="3328392" cy="5208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9" name="TextBox 18">
                    <a:extLst>
                      <a:ext uri="{FF2B5EF4-FFF2-40B4-BE49-F238E27FC236}">
                        <a16:creationId xmlns:a16="http://schemas.microsoft.com/office/drawing/2014/main" id="{0A7FDD12-6403-7BBD-6CAC-5D0F2208A1E5}"/>
                      </a:ext>
                    </a:extLst>
                  </p:cNvPr>
                  <p:cNvSpPr txBox="1"/>
                  <p:nvPr/>
                </p:nvSpPr>
                <p:spPr>
                  <a:xfrm>
                    <a:off x="3350361" y="4095467"/>
                    <a:ext cx="3306423" cy="433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kern="1200" dirty="0"/>
                      <a:t>Detections with Conf &gt; 0.9</a:t>
                    </a:r>
                    <a:endParaRPr lang="he-IL" sz="1200" kern="1200" dirty="0"/>
                  </a:p>
                </p:txBody>
              </p:sp>
            </p:grpSp>
          </p:grpSp>
          <p:sp>
            <p:nvSpPr>
              <p:cNvPr id="14" name="TextBox 13">
                <a:extLst>
                  <a:ext uri="{FF2B5EF4-FFF2-40B4-BE49-F238E27FC236}">
                    <a16:creationId xmlns:a16="http://schemas.microsoft.com/office/drawing/2014/main" id="{7FB499EC-74CC-8DAB-6E98-78D6ECF619DC}"/>
                  </a:ext>
                </a:extLst>
              </p:cNvPr>
              <p:cNvSpPr txBox="1"/>
              <p:nvPr/>
            </p:nvSpPr>
            <p:spPr>
              <a:xfrm>
                <a:off x="6709583" y="3126043"/>
                <a:ext cx="2864329" cy="452121"/>
              </a:xfrm>
              <a:prstGeom prst="rect">
                <a:avLst/>
              </a:prstGeom>
              <a:noFill/>
            </p:spPr>
            <p:txBody>
              <a:bodyPr wrap="square">
                <a:spAutoFit/>
              </a:bodyPr>
              <a:lstStyle/>
              <a:p>
                <a:pPr algn="ctr"/>
                <a:r>
                  <a:rPr lang="en-US" sz="2000" b="1" dirty="0"/>
                  <a:t>Counting heuristic</a:t>
                </a:r>
                <a:endParaRPr lang="he-IL" sz="2000" b="1" dirty="0"/>
              </a:p>
            </p:txBody>
          </p:sp>
        </p:grpSp>
        <p:sp>
          <p:nvSpPr>
            <p:cNvPr id="11" name="Arrow: Down 10">
              <a:extLst>
                <a:ext uri="{FF2B5EF4-FFF2-40B4-BE49-F238E27FC236}">
                  <a16:creationId xmlns:a16="http://schemas.microsoft.com/office/drawing/2014/main" id="{EF80ED80-DFF9-E69C-7ACD-C1723D31C40E}"/>
                </a:ext>
              </a:extLst>
            </p:cNvPr>
            <p:cNvSpPr/>
            <p:nvPr/>
          </p:nvSpPr>
          <p:spPr>
            <a:xfrm>
              <a:off x="3913622" y="2162716"/>
              <a:ext cx="1039098" cy="922083"/>
            </a:xfrm>
            <a:prstGeom prst="downArrow">
              <a:avLst>
                <a:gd name="adj1" fmla="val 43023"/>
                <a:gd name="adj2" fmla="val 50000"/>
              </a:avLst>
            </a:prstGeom>
            <a:solidFill>
              <a:srgbClr val="FFC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Arrow: Down 11">
              <a:extLst>
                <a:ext uri="{FF2B5EF4-FFF2-40B4-BE49-F238E27FC236}">
                  <a16:creationId xmlns:a16="http://schemas.microsoft.com/office/drawing/2014/main" id="{8844B097-8DDE-EE9D-1932-3A6004E40A7B}"/>
                </a:ext>
              </a:extLst>
            </p:cNvPr>
            <p:cNvSpPr/>
            <p:nvPr/>
          </p:nvSpPr>
          <p:spPr>
            <a:xfrm>
              <a:off x="7354505" y="2169602"/>
              <a:ext cx="1039098" cy="922083"/>
            </a:xfrm>
            <a:prstGeom prst="downArrow">
              <a:avLst>
                <a:gd name="adj1" fmla="val 43023"/>
                <a:gd name="adj2" fmla="val 50000"/>
              </a:avLst>
            </a:prstGeom>
            <a:solidFill>
              <a:srgbClr val="FFC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2" name="타원 61">
            <a:extLst>
              <a:ext uri="{FF2B5EF4-FFF2-40B4-BE49-F238E27FC236}">
                <a16:creationId xmlns:a16="http://schemas.microsoft.com/office/drawing/2014/main" id="{6A900F43-7B61-4A46-B938-A626A95E2E9C}"/>
              </a:ext>
            </a:extLst>
          </p:cNvPr>
          <p:cNvSpPr/>
          <p:nvPr/>
        </p:nvSpPr>
        <p:spPr>
          <a:xfrm>
            <a:off x="3401368" y="4424905"/>
            <a:ext cx="1543736" cy="466897"/>
          </a:xfrm>
          <a:prstGeom prst="ellipse">
            <a:avLst/>
          </a:prstGeom>
          <a:solidFill>
            <a:srgbClr val="E71224">
              <a:alpha val="0"/>
            </a:srgbClr>
          </a:solidFill>
          <a:ln w="69850">
            <a:solidFill>
              <a:srgbClr val="E71224">
                <a:alpha val="71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dirty="0">
                <a:solidFill>
                  <a:srgbClr val="E71224"/>
                </a:solidFill>
              </a:rPr>
              <a:t> </a:t>
            </a:r>
          </a:p>
        </p:txBody>
      </p:sp>
      <p:sp>
        <p:nvSpPr>
          <p:cNvPr id="76" name="TextBox 75">
            <a:extLst>
              <a:ext uri="{FF2B5EF4-FFF2-40B4-BE49-F238E27FC236}">
                <a16:creationId xmlns:a16="http://schemas.microsoft.com/office/drawing/2014/main" id="{2759FF0D-E88B-623B-E628-D6EC8B5B662A}"/>
              </a:ext>
            </a:extLst>
          </p:cNvPr>
          <p:cNvSpPr txBox="1"/>
          <p:nvPr/>
        </p:nvSpPr>
        <p:spPr>
          <a:xfrm>
            <a:off x="6556190" y="1607813"/>
            <a:ext cx="5366593" cy="3970318"/>
          </a:xfrm>
          <a:prstGeom prst="rect">
            <a:avLst/>
          </a:prstGeom>
          <a:noFill/>
        </p:spPr>
        <p:txBody>
          <a:bodyPr wrap="square" rtlCol="1">
            <a:spAutoFit/>
          </a:bodyPr>
          <a:lstStyle/>
          <a:p>
            <a:pPr marL="285750" indent="-285750">
              <a:buFont typeface="Wingdings" panose="05000000000000000000" pitchFamily="2" charset="2"/>
              <a:buChar char="ü"/>
            </a:pPr>
            <a:r>
              <a:rPr lang="en-US" dirty="0"/>
              <a:t>Using this method, we count the number of identifications in each frame with a </a:t>
            </a:r>
            <a:r>
              <a:rPr lang="en-US" b="1" dirty="0"/>
              <a:t>confidence level greater than 0.95.</a:t>
            </a:r>
          </a:p>
          <a:p>
            <a:pPr marL="285750" indent="-285750">
              <a:buFont typeface="Wingdings" panose="05000000000000000000" pitchFamily="2" charset="2"/>
              <a:buChar char="ü"/>
            </a:pPr>
            <a:r>
              <a:rPr lang="en-US" dirty="0"/>
              <a:t>We choose the frame in the sequence that has the </a:t>
            </a:r>
            <a:r>
              <a:rPr lang="en-US" b="1" dirty="0"/>
              <a:t>highest number of identifications</a:t>
            </a:r>
            <a:r>
              <a:rPr lang="en-US" dirty="0"/>
              <a:t>.</a:t>
            </a:r>
          </a:p>
          <a:p>
            <a:pPr marL="285750" indent="-285750">
              <a:buFont typeface="Wingdings" panose="05000000000000000000" pitchFamily="2" charset="2"/>
              <a:buChar char="ü"/>
            </a:pPr>
            <a:r>
              <a:rPr lang="en-US" dirty="0"/>
              <a:t>The maximum number will be the total number of animals in the </a:t>
            </a:r>
            <a:r>
              <a:rPr lang="en-US" b="1" dirty="0"/>
              <a:t>whole sequence</a:t>
            </a:r>
            <a:r>
              <a:rPr lang="en-US" dirty="0"/>
              <a:t>.</a:t>
            </a:r>
          </a:p>
          <a:p>
            <a:pPr marL="285750" indent="-285750">
              <a:buFont typeface="Wingdings" panose="05000000000000000000" pitchFamily="2" charset="2"/>
              <a:buChar char="ü"/>
            </a:pPr>
            <a:r>
              <a:rPr lang="en-US" dirty="0"/>
              <a:t>It is </a:t>
            </a:r>
            <a:r>
              <a:rPr lang="en-US" b="1" dirty="0"/>
              <a:t>useful to use this method </a:t>
            </a:r>
            <a:r>
              <a:rPr lang="en-US" dirty="0"/>
              <a:t>because if several animals pass by together, it may be that the camera trap captured them all in one frame.</a:t>
            </a:r>
          </a:p>
          <a:p>
            <a:pPr marL="285750" indent="-285750">
              <a:buFont typeface="Wingdings" panose="05000000000000000000" pitchFamily="2" charset="2"/>
              <a:buChar char="ü"/>
            </a:pPr>
            <a:r>
              <a:rPr lang="en-US" dirty="0"/>
              <a:t>The </a:t>
            </a:r>
            <a:r>
              <a:rPr lang="en-US" b="1" dirty="0"/>
              <a:t>naive method </a:t>
            </a:r>
            <a:r>
              <a:rPr lang="en-US" dirty="0"/>
              <a:t>simplifies the competition and makes it easier to solve.</a:t>
            </a:r>
          </a:p>
          <a:p>
            <a:pPr marL="285750" indent="-285750">
              <a:buFont typeface="Wingdings" panose="05000000000000000000" pitchFamily="2" charset="2"/>
              <a:buChar char="ü"/>
            </a:pPr>
            <a:r>
              <a:rPr lang="en-US" dirty="0"/>
              <a:t>This heuristic was </a:t>
            </a:r>
            <a:r>
              <a:rPr lang="en-US" b="1" dirty="0"/>
              <a:t>used by the winners </a:t>
            </a:r>
            <a:r>
              <a:rPr lang="en-US" dirty="0"/>
              <a:t>of this competition last year.</a:t>
            </a:r>
            <a:endParaRPr lang="he-IL" dirty="0"/>
          </a:p>
        </p:txBody>
      </p:sp>
    </p:spTree>
    <p:extLst>
      <p:ext uri="{BB962C8B-B14F-4D97-AF65-F5344CB8AC3E}">
        <p14:creationId xmlns:p14="http://schemas.microsoft.com/office/powerpoint/2010/main" val="140332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heel(1)">
                                      <p:cBhvr>
                                        <p:cTn id="7"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7A14FE-8DAF-0417-0C08-36C1FA0AE58D}"/>
              </a:ext>
            </a:extLst>
          </p:cNvPr>
          <p:cNvPicPr>
            <a:picLocks noChangeAspect="1"/>
          </p:cNvPicPr>
          <p:nvPr/>
        </p:nvPicPr>
        <p:blipFill rotWithShape="1">
          <a:blip r:embed="rId2"/>
          <a:srcRect r="-1" b="8556"/>
          <a:stretch/>
        </p:blipFill>
        <p:spPr>
          <a:xfrm>
            <a:off x="320040" y="320040"/>
            <a:ext cx="11548872" cy="4303462"/>
          </a:xfrm>
          <a:prstGeom prst="rect">
            <a:avLst/>
          </a:prstGeom>
          <a:ln>
            <a:solidFill>
              <a:schemeClr val="accent2">
                <a:lumMod val="75000"/>
              </a:schemeClr>
            </a:solidFill>
          </a:ln>
        </p:spPr>
        <p:style>
          <a:lnRef idx="1">
            <a:schemeClr val="accent2"/>
          </a:lnRef>
          <a:fillRef idx="2">
            <a:schemeClr val="accent2"/>
          </a:fillRef>
          <a:effectRef idx="1">
            <a:schemeClr val="accent2"/>
          </a:effectRef>
          <a:fontRef idx="minor">
            <a:schemeClr val="dk1"/>
          </a:fontRef>
        </p:style>
      </p:pic>
      <p:sp>
        <p:nvSpPr>
          <p:cNvPr id="76" name="Rectangle 75">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1EA2B08C-838A-208A-E2C4-A34FB433BB16}"/>
              </a:ext>
            </a:extLst>
          </p:cNvPr>
          <p:cNvSpPr/>
          <p:nvPr/>
        </p:nvSpPr>
        <p:spPr>
          <a:xfrm>
            <a:off x="841248" y="5009083"/>
            <a:ext cx="2889504" cy="13459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b="1" i="0" u="sng" cap="none" spc="0">
                <a:ln w="22225">
                  <a:solidFill>
                    <a:schemeClr val="accent2"/>
                  </a:solidFill>
                  <a:prstDash val="solid"/>
                </a:ln>
                <a:solidFill>
                  <a:schemeClr val="bg1"/>
                </a:solidFill>
                <a:effectLst/>
                <a:latin typeface="+mj-lt"/>
                <a:ea typeface="+mj-ea"/>
                <a:cs typeface="+mj-cs"/>
              </a:rPr>
              <a:t>Step 2: Counting Heuristic Implementation</a:t>
            </a:r>
          </a:p>
          <a:p>
            <a:pPr>
              <a:lnSpc>
                <a:spcPct val="90000"/>
              </a:lnSpc>
              <a:spcBef>
                <a:spcPct val="0"/>
              </a:spcBef>
              <a:spcAft>
                <a:spcPts val="600"/>
              </a:spcAft>
            </a:pPr>
            <a:r>
              <a:rPr lang="en-US" sz="2000" b="1" i="0" u="sng" cap="none" spc="0">
                <a:ln w="22225">
                  <a:solidFill>
                    <a:schemeClr val="accent2"/>
                  </a:solidFill>
                  <a:prstDash val="solid"/>
                </a:ln>
                <a:solidFill>
                  <a:schemeClr val="bg1"/>
                </a:solidFill>
                <a:effectLst/>
                <a:latin typeface="+mj-lt"/>
                <a:ea typeface="+mj-ea"/>
                <a:cs typeface="+mj-cs"/>
              </a:rPr>
              <a:t>  </a:t>
            </a:r>
            <a:endParaRPr lang="en-US" sz="2000" b="1" cap="none" spc="0">
              <a:ln w="22225">
                <a:solidFill>
                  <a:schemeClr val="accent2"/>
                </a:solidFill>
                <a:prstDash val="solid"/>
              </a:ln>
              <a:solidFill>
                <a:schemeClr val="bg1"/>
              </a:solidFill>
              <a:effectLst/>
              <a:latin typeface="+mj-lt"/>
              <a:ea typeface="+mj-ea"/>
              <a:cs typeface="+mj-cs"/>
            </a:endParaRPr>
          </a:p>
        </p:txBody>
      </p:sp>
      <p:cxnSp>
        <p:nvCxnSpPr>
          <p:cNvPr id="78" name="Straight Connector 77">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5" name="Rectangle: Folded Corner 4">
            <a:extLst>
              <a:ext uri="{FF2B5EF4-FFF2-40B4-BE49-F238E27FC236}">
                <a16:creationId xmlns:a16="http://schemas.microsoft.com/office/drawing/2014/main" id="{A87EA273-9386-CD52-5C9D-D66B640F8F7C}"/>
              </a:ext>
            </a:extLst>
          </p:cNvPr>
          <p:cNvSpPr/>
          <p:nvPr/>
        </p:nvSpPr>
        <p:spPr>
          <a:xfrm>
            <a:off x="4379976" y="5009083"/>
            <a:ext cx="6976872" cy="1345997"/>
          </a:xfrm>
          <a:prstGeom prst="foldedCorner">
            <a:avLst>
              <a:gd name="adj" fmla="val 24984"/>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p>
            <a:pPr>
              <a:lnSpc>
                <a:spcPct val="90000"/>
              </a:lnSpc>
              <a:spcAft>
                <a:spcPts val="600"/>
              </a:spcAft>
            </a:pPr>
            <a:br>
              <a:rPr lang="en-US" sz="1600" dirty="0">
                <a:solidFill>
                  <a:schemeClr val="bg1"/>
                </a:solidFill>
              </a:rPr>
            </a:br>
            <a:r>
              <a:rPr lang="en-US" sz="1600" dirty="0">
                <a:solidFill>
                  <a:schemeClr val="bg1"/>
                </a:solidFill>
              </a:rPr>
              <a:t>Important </a:t>
            </a:r>
            <a:r>
              <a:rPr lang="en-US" sz="1600" b="1" dirty="0">
                <a:solidFill>
                  <a:schemeClr val="bg1"/>
                </a:solidFill>
              </a:rPr>
              <a:t>note</a:t>
            </a:r>
            <a:r>
              <a:rPr lang="en-US" sz="1600" dirty="0">
                <a:solidFill>
                  <a:schemeClr val="bg1"/>
                </a:solidFill>
              </a:rPr>
              <a:t> - in order to run on the data, you must run on a table where the </a:t>
            </a:r>
            <a:r>
              <a:rPr lang="en-US" sz="1600" b="1" dirty="0">
                <a:solidFill>
                  <a:schemeClr val="bg1"/>
                </a:solidFill>
              </a:rPr>
              <a:t>sequence ID is unique </a:t>
            </a:r>
            <a:r>
              <a:rPr lang="en-US" sz="1600" dirty="0">
                <a:solidFill>
                  <a:schemeClr val="bg1"/>
                </a:solidFill>
              </a:rPr>
              <a:t>and does not repeat itself, thus avoiding unnecessary repetitions of the loop, and the </a:t>
            </a:r>
            <a:r>
              <a:rPr lang="en-US" sz="1600" b="1" dirty="0">
                <a:solidFill>
                  <a:schemeClr val="bg1"/>
                </a:solidFill>
              </a:rPr>
              <a:t>performance will be faster</a:t>
            </a:r>
            <a:r>
              <a:rPr lang="en-US" sz="1600" dirty="0">
                <a:solidFill>
                  <a:schemeClr val="bg1"/>
                </a:solidFill>
              </a:rPr>
              <a:t>.</a:t>
            </a:r>
          </a:p>
        </p:txBody>
      </p:sp>
      <p:sp>
        <p:nvSpPr>
          <p:cNvPr id="19" name="Rectangle 18">
            <a:extLst>
              <a:ext uri="{FF2B5EF4-FFF2-40B4-BE49-F238E27FC236}">
                <a16:creationId xmlns:a16="http://schemas.microsoft.com/office/drawing/2014/main" id="{881AC6CB-845B-4378-83C3-F19DA741F454}"/>
              </a:ext>
            </a:extLst>
          </p:cNvPr>
          <p:cNvSpPr/>
          <p:nvPr/>
        </p:nvSpPr>
        <p:spPr>
          <a:xfrm>
            <a:off x="1287624" y="2052735"/>
            <a:ext cx="9018077" cy="92373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6351739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3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1EA2B08C-838A-208A-E2C4-A34FB433BB16}"/>
              </a:ext>
            </a:extLst>
          </p:cNvPr>
          <p:cNvSpPr/>
          <p:nvPr/>
        </p:nvSpPr>
        <p:spPr>
          <a:xfrm>
            <a:off x="841248" y="5009083"/>
            <a:ext cx="2889504" cy="13459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b="1" i="0" u="sng" cap="none" spc="0" dirty="0">
                <a:ln w="22225">
                  <a:solidFill>
                    <a:schemeClr val="accent2"/>
                  </a:solidFill>
                  <a:prstDash val="solid"/>
                </a:ln>
                <a:solidFill>
                  <a:schemeClr val="bg1"/>
                </a:solidFill>
                <a:effectLst/>
                <a:latin typeface="+mj-lt"/>
                <a:ea typeface="+mj-ea"/>
                <a:cs typeface="+mj-cs"/>
              </a:rPr>
              <a:t>Step 2: Counting Heuristic Results</a:t>
            </a:r>
          </a:p>
          <a:p>
            <a:pPr>
              <a:lnSpc>
                <a:spcPct val="90000"/>
              </a:lnSpc>
              <a:spcBef>
                <a:spcPct val="0"/>
              </a:spcBef>
              <a:spcAft>
                <a:spcPts val="600"/>
              </a:spcAft>
            </a:pPr>
            <a:r>
              <a:rPr lang="en-US" sz="2000" b="1" i="0" u="sng" cap="none" spc="0" dirty="0">
                <a:ln w="22225">
                  <a:solidFill>
                    <a:schemeClr val="accent2"/>
                  </a:solidFill>
                  <a:prstDash val="solid"/>
                </a:ln>
                <a:solidFill>
                  <a:schemeClr val="bg1"/>
                </a:solidFill>
                <a:effectLst/>
                <a:latin typeface="+mj-lt"/>
                <a:ea typeface="+mj-ea"/>
                <a:cs typeface="+mj-cs"/>
              </a:rPr>
              <a:t>  </a:t>
            </a:r>
            <a:endParaRPr lang="en-US" sz="2000" b="1" cap="none" spc="0" dirty="0">
              <a:ln w="22225">
                <a:solidFill>
                  <a:schemeClr val="accent2"/>
                </a:solidFill>
                <a:prstDash val="solid"/>
              </a:ln>
              <a:solidFill>
                <a:schemeClr val="bg1"/>
              </a:solidFill>
              <a:effectLst/>
              <a:latin typeface="+mj-lt"/>
              <a:ea typeface="+mj-ea"/>
              <a:cs typeface="+mj-cs"/>
            </a:endParaRPr>
          </a:p>
        </p:txBody>
      </p:sp>
      <p:cxnSp>
        <p:nvCxnSpPr>
          <p:cNvPr id="78" name="Straight Connector 77">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894B3D4-940E-F415-5809-932397E65A2A}"/>
              </a:ext>
            </a:extLst>
          </p:cNvPr>
          <p:cNvPicPr>
            <a:picLocks noChangeAspect="1"/>
          </p:cNvPicPr>
          <p:nvPr/>
        </p:nvPicPr>
        <p:blipFill rotWithShape="1">
          <a:blip r:embed="rId3"/>
          <a:srcRect t="7091"/>
          <a:stretch/>
        </p:blipFill>
        <p:spPr>
          <a:xfrm>
            <a:off x="1204050" y="181626"/>
            <a:ext cx="9469171" cy="37881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Folded Corner 12">
            <a:extLst>
              <a:ext uri="{FF2B5EF4-FFF2-40B4-BE49-F238E27FC236}">
                <a16:creationId xmlns:a16="http://schemas.microsoft.com/office/drawing/2014/main" id="{D5069A9F-7783-53BB-96C7-DE92BF658B23}"/>
              </a:ext>
            </a:extLst>
          </p:cNvPr>
          <p:cNvSpPr/>
          <p:nvPr/>
        </p:nvSpPr>
        <p:spPr>
          <a:xfrm>
            <a:off x="4381501" y="5163765"/>
            <a:ext cx="6976872" cy="1036631"/>
          </a:xfrm>
          <a:prstGeom prst="foldedCorner">
            <a:avLst>
              <a:gd name="adj" fmla="val 37573"/>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Autofit/>
          </a:bodyPr>
          <a:lstStyle/>
          <a:p>
            <a:pPr>
              <a:lnSpc>
                <a:spcPct val="90000"/>
              </a:lnSpc>
              <a:spcAft>
                <a:spcPts val="600"/>
              </a:spcAft>
            </a:pPr>
            <a:br>
              <a:rPr lang="en-US" dirty="0">
                <a:solidFill>
                  <a:schemeClr val="bg1"/>
                </a:solidFill>
              </a:rPr>
            </a:br>
            <a:r>
              <a:rPr lang="en-US" dirty="0">
                <a:solidFill>
                  <a:schemeClr val="bg1"/>
                </a:solidFill>
              </a:rPr>
              <a:t>Important </a:t>
            </a:r>
            <a:r>
              <a:rPr lang="en-US" b="1" dirty="0">
                <a:solidFill>
                  <a:schemeClr val="bg1"/>
                </a:solidFill>
              </a:rPr>
              <a:t>note</a:t>
            </a:r>
            <a:r>
              <a:rPr lang="en-US" dirty="0">
                <a:solidFill>
                  <a:schemeClr val="bg1"/>
                </a:solidFill>
              </a:rPr>
              <a:t> - As you can see - when the solution is to count the number of maximum detections of the MegaDetector model, the </a:t>
            </a:r>
            <a:r>
              <a:rPr lang="en-US" b="1" dirty="0">
                <a:solidFill>
                  <a:schemeClr val="bg1"/>
                </a:solidFill>
              </a:rPr>
              <a:t>best results</a:t>
            </a:r>
            <a:r>
              <a:rPr lang="en-US" dirty="0">
                <a:solidFill>
                  <a:schemeClr val="bg1"/>
                </a:solidFill>
              </a:rPr>
              <a:t> come when extracting the detections </a:t>
            </a:r>
            <a:r>
              <a:rPr lang="en-US" b="1" dirty="0">
                <a:solidFill>
                  <a:schemeClr val="bg1"/>
                </a:solidFill>
              </a:rPr>
              <a:t>with conf&gt; 0.95</a:t>
            </a:r>
          </a:p>
        </p:txBody>
      </p:sp>
      <p:sp>
        <p:nvSpPr>
          <p:cNvPr id="19" name="מלבן 18">
            <a:extLst>
              <a:ext uri="{FF2B5EF4-FFF2-40B4-BE49-F238E27FC236}">
                <a16:creationId xmlns:a16="http://schemas.microsoft.com/office/drawing/2014/main" id="{64731E04-2896-4E24-8D84-73A2BBC6E43F}"/>
              </a:ext>
            </a:extLst>
          </p:cNvPr>
          <p:cNvSpPr/>
          <p:nvPr/>
        </p:nvSpPr>
        <p:spPr>
          <a:xfrm>
            <a:off x="1291991" y="1596776"/>
            <a:ext cx="9144000" cy="128016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8160472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3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0CDBC5-0EA7-3F3F-14CD-FB01795C8841}"/>
              </a:ext>
            </a:extLst>
          </p:cNvPr>
          <p:cNvSpPr/>
          <p:nvPr/>
        </p:nvSpPr>
        <p:spPr>
          <a:xfrm>
            <a:off x="276537" y="1110565"/>
            <a:ext cx="11638925" cy="4733644"/>
          </a:xfrm>
          <a:prstGeom prst="round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he-IL"/>
          </a:p>
        </p:txBody>
      </p:sp>
      <p:sp>
        <p:nvSpPr>
          <p:cNvPr id="64" name="Rectangle 63">
            <a:extLst>
              <a:ext uri="{FF2B5EF4-FFF2-40B4-BE49-F238E27FC236}">
                <a16:creationId xmlns:a16="http://schemas.microsoft.com/office/drawing/2014/main" id="{1EA2B08C-838A-208A-E2C4-A34FB433BB16}"/>
              </a:ext>
            </a:extLst>
          </p:cNvPr>
          <p:cNvSpPr/>
          <p:nvPr/>
        </p:nvSpPr>
        <p:spPr>
          <a:xfrm>
            <a:off x="1787723" y="548504"/>
            <a:ext cx="8947857" cy="2585323"/>
          </a:xfrm>
          <a:prstGeom prst="rect">
            <a:avLst/>
          </a:prstGeom>
          <a:noFill/>
        </p:spPr>
        <p:txBody>
          <a:bodyPr wrap="square" lIns="91440" tIns="45720" rIns="91440" bIns="45720">
            <a:spAutoFit/>
          </a:bodyPr>
          <a:lstStyle/>
          <a:p>
            <a:pPr algn="ctr"/>
            <a:r>
              <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rPr>
              <a:t>Step 2: </a:t>
            </a:r>
            <a:r>
              <a:rPr lang="en-US" sz="5400" b="1" u="sng" dirty="0">
                <a:ln w="22225">
                  <a:solidFill>
                    <a:schemeClr val="accent2"/>
                  </a:solidFill>
                  <a:prstDash val="solid"/>
                </a:ln>
                <a:solidFill>
                  <a:schemeClr val="accent2">
                    <a:lumMod val="40000"/>
                    <a:lumOff val="60000"/>
                  </a:schemeClr>
                </a:solidFill>
                <a:latin typeface="+mj-lt"/>
                <a:ea typeface="+mj-ea"/>
                <a:cs typeface="+mj-cs"/>
              </a:rPr>
              <a:t>Multiple Object Tracking</a:t>
            </a:r>
          </a:p>
          <a:p>
            <a:pPr algn="ctr"/>
            <a:endPar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endParaRPr>
          </a:p>
          <a:p>
            <a:pPr algn="ctr"/>
            <a:r>
              <a:rPr lang="en-US" sz="5400" b="1" i="0" u="sng" cap="none" spc="0" dirty="0">
                <a:ln w="22225">
                  <a:solidFill>
                    <a:schemeClr val="accent2"/>
                  </a:solidFill>
                  <a:prstDash val="solid"/>
                </a:ln>
                <a:solidFill>
                  <a:schemeClr val="accent2">
                    <a:lumMod val="40000"/>
                    <a:lumOff val="60000"/>
                  </a:schemeClr>
                </a:solidFill>
                <a:effectLst/>
                <a:latin typeface="+mj-lt"/>
                <a:ea typeface="+mj-ea"/>
                <a:cs typeface="+mj-cs"/>
              </a:rPr>
              <a:t>  </a:t>
            </a:r>
            <a:endParaRPr lang="he-IL" sz="5400" b="1" cap="none" spc="0" dirty="0">
              <a:ln w="22225">
                <a:solidFill>
                  <a:schemeClr val="accent2"/>
                </a:solidFill>
                <a:prstDash val="solid"/>
              </a:ln>
              <a:solidFill>
                <a:schemeClr val="accent2">
                  <a:lumMod val="40000"/>
                  <a:lumOff val="60000"/>
                </a:schemeClr>
              </a:solidFill>
              <a:effectLst/>
            </a:endParaRPr>
          </a:p>
        </p:txBody>
      </p:sp>
      <p:grpSp>
        <p:nvGrpSpPr>
          <p:cNvPr id="7" name="Group 6">
            <a:extLst>
              <a:ext uri="{FF2B5EF4-FFF2-40B4-BE49-F238E27FC236}">
                <a16:creationId xmlns:a16="http://schemas.microsoft.com/office/drawing/2014/main" id="{07406FA8-0613-6D77-54F8-8FCE06122F52}"/>
              </a:ext>
            </a:extLst>
          </p:cNvPr>
          <p:cNvGrpSpPr/>
          <p:nvPr/>
        </p:nvGrpSpPr>
        <p:grpSpPr>
          <a:xfrm>
            <a:off x="276537" y="2120920"/>
            <a:ext cx="6134424" cy="3325545"/>
            <a:chOff x="2042291" y="1048321"/>
            <a:chExt cx="8031348" cy="3757837"/>
          </a:xfrm>
        </p:grpSpPr>
        <p:grpSp>
          <p:nvGrpSpPr>
            <p:cNvPr id="8" name="Group 7">
              <a:extLst>
                <a:ext uri="{FF2B5EF4-FFF2-40B4-BE49-F238E27FC236}">
                  <a16:creationId xmlns:a16="http://schemas.microsoft.com/office/drawing/2014/main" id="{2A346BEE-B082-10EF-D7F8-2FCDEAD14522}"/>
                </a:ext>
              </a:extLst>
            </p:cNvPr>
            <p:cNvGrpSpPr/>
            <p:nvPr/>
          </p:nvGrpSpPr>
          <p:grpSpPr>
            <a:xfrm>
              <a:off x="2854080" y="1048321"/>
              <a:ext cx="6684170" cy="1741422"/>
              <a:chOff x="5507830" y="490129"/>
              <a:chExt cx="6684170" cy="1741422"/>
            </a:xfrm>
          </p:grpSpPr>
          <p:grpSp>
            <p:nvGrpSpPr>
              <p:cNvPr id="38" name="Group 37">
                <a:extLst>
                  <a:ext uri="{FF2B5EF4-FFF2-40B4-BE49-F238E27FC236}">
                    <a16:creationId xmlns:a16="http://schemas.microsoft.com/office/drawing/2014/main" id="{A4B38D8B-9DBF-3E54-C543-A88594E1D8E1}"/>
                  </a:ext>
                </a:extLst>
              </p:cNvPr>
              <p:cNvGrpSpPr/>
              <p:nvPr/>
            </p:nvGrpSpPr>
            <p:grpSpPr>
              <a:xfrm>
                <a:off x="5535216" y="490129"/>
                <a:ext cx="6656784" cy="1741422"/>
                <a:chOff x="0" y="810"/>
                <a:chExt cx="6656784" cy="1741422"/>
              </a:xfrm>
            </p:grpSpPr>
            <p:sp>
              <p:nvSpPr>
                <p:cNvPr id="45" name="Callout: Up Arrow 44">
                  <a:extLst>
                    <a:ext uri="{FF2B5EF4-FFF2-40B4-BE49-F238E27FC236}">
                      <a16:creationId xmlns:a16="http://schemas.microsoft.com/office/drawing/2014/main" id="{8AA918A4-CD8D-837D-D499-13F030717549}"/>
                    </a:ext>
                  </a:extLst>
                </p:cNvPr>
                <p:cNvSpPr/>
                <p:nvPr/>
              </p:nvSpPr>
              <p:spPr>
                <a:xfrm rot="10800000">
                  <a:off x="0" y="810"/>
                  <a:ext cx="6656784" cy="1741422"/>
                </a:xfrm>
                <a:prstGeom prst="upArrowCallout">
                  <a:avLst>
                    <a:gd name="adj1" fmla="val 25000"/>
                    <a:gd name="adj2" fmla="val 0"/>
                    <a:gd name="adj3" fmla="val 25000"/>
                    <a:gd name="adj4" fmla="val 6497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he-IL" dirty="0"/>
                </a:p>
              </p:txBody>
            </p:sp>
            <p:sp>
              <p:nvSpPr>
                <p:cNvPr id="46" name="Callout: Up Arrow 4">
                  <a:extLst>
                    <a:ext uri="{FF2B5EF4-FFF2-40B4-BE49-F238E27FC236}">
                      <a16:creationId xmlns:a16="http://schemas.microsoft.com/office/drawing/2014/main" id="{F7008251-B482-6E1A-AA95-E09413C925D7}"/>
                    </a:ext>
                  </a:extLst>
                </p:cNvPr>
                <p:cNvSpPr txBox="1"/>
                <p:nvPr/>
              </p:nvSpPr>
              <p:spPr>
                <a:xfrm>
                  <a:off x="0" y="810"/>
                  <a:ext cx="6656784" cy="6112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r>
                    <a:rPr lang="en-US" sz="2100" b="1" kern="1200" dirty="0"/>
                    <a:t>Object </a:t>
                  </a:r>
                  <a:r>
                    <a:rPr lang="en-US" sz="2400" b="1" kern="1200" dirty="0"/>
                    <a:t>Detection</a:t>
                  </a:r>
                  <a:r>
                    <a:rPr lang="en-US" sz="2100" b="1" kern="1200" dirty="0"/>
                    <a:t> Model</a:t>
                  </a:r>
                  <a:endParaRPr lang="he-IL" sz="2100" b="1" kern="1200" dirty="0"/>
                </a:p>
              </p:txBody>
            </p:sp>
          </p:grpSp>
          <p:grpSp>
            <p:nvGrpSpPr>
              <p:cNvPr id="39" name="Group 38">
                <a:extLst>
                  <a:ext uri="{FF2B5EF4-FFF2-40B4-BE49-F238E27FC236}">
                    <a16:creationId xmlns:a16="http://schemas.microsoft.com/office/drawing/2014/main" id="{FC2FB61A-B57D-E43B-91BE-56A20CDED73D}"/>
                  </a:ext>
                </a:extLst>
              </p:cNvPr>
              <p:cNvGrpSpPr/>
              <p:nvPr/>
            </p:nvGrpSpPr>
            <p:grpSpPr>
              <a:xfrm>
                <a:off x="5507830" y="1100496"/>
                <a:ext cx="3355778" cy="521557"/>
                <a:chOff x="-27386" y="611177"/>
                <a:chExt cx="3355778" cy="521557"/>
              </a:xfrm>
            </p:grpSpPr>
            <p:sp>
              <p:nvSpPr>
                <p:cNvPr id="43" name="Rectangle 42">
                  <a:extLst>
                    <a:ext uri="{FF2B5EF4-FFF2-40B4-BE49-F238E27FC236}">
                      <a16:creationId xmlns:a16="http://schemas.microsoft.com/office/drawing/2014/main" id="{F30D4CE7-5121-65B0-4DFC-DAB814DCB2A6}"/>
                    </a:ext>
                  </a:extLst>
                </p:cNvPr>
                <p:cNvSpPr/>
                <p:nvPr/>
              </p:nvSpPr>
              <p:spPr>
                <a:xfrm>
                  <a:off x="0" y="611177"/>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44" name="TextBox 43">
                  <a:extLst>
                    <a:ext uri="{FF2B5EF4-FFF2-40B4-BE49-F238E27FC236}">
                      <a16:creationId xmlns:a16="http://schemas.microsoft.com/office/drawing/2014/main" id="{F0C18D9A-6203-0901-E39F-19913335FB4E}"/>
                    </a:ext>
                  </a:extLst>
                </p:cNvPr>
                <p:cNvSpPr txBox="1"/>
                <p:nvPr/>
              </p:nvSpPr>
              <p:spPr>
                <a:xfrm>
                  <a:off x="-27386" y="612049"/>
                  <a:ext cx="3251283"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b="1" i="0" kern="1200" dirty="0"/>
                    <a:t>Mega Detector model</a:t>
                  </a:r>
                  <a:endParaRPr lang="he-IL" b="1" kern="1200" dirty="0"/>
                </a:p>
              </p:txBody>
            </p:sp>
          </p:grpSp>
          <p:grpSp>
            <p:nvGrpSpPr>
              <p:cNvPr id="40" name="Group 39">
                <a:extLst>
                  <a:ext uri="{FF2B5EF4-FFF2-40B4-BE49-F238E27FC236}">
                    <a16:creationId xmlns:a16="http://schemas.microsoft.com/office/drawing/2014/main" id="{72982FD0-FA62-BFF2-49A4-AD5DBF40CA2A}"/>
                  </a:ext>
                </a:extLst>
              </p:cNvPr>
              <p:cNvGrpSpPr/>
              <p:nvPr/>
            </p:nvGrpSpPr>
            <p:grpSpPr>
              <a:xfrm>
                <a:off x="8863608" y="1104148"/>
                <a:ext cx="3328392" cy="527636"/>
                <a:chOff x="3328392" y="614829"/>
                <a:chExt cx="3328392" cy="527636"/>
              </a:xfrm>
            </p:grpSpPr>
            <p:sp>
              <p:nvSpPr>
                <p:cNvPr id="41" name="Rectangle 40">
                  <a:extLst>
                    <a:ext uri="{FF2B5EF4-FFF2-40B4-BE49-F238E27FC236}">
                      <a16:creationId xmlns:a16="http://schemas.microsoft.com/office/drawing/2014/main" id="{50DE3164-17E7-F613-1C0A-6B7BB9E57439}"/>
                    </a:ext>
                  </a:extLst>
                </p:cNvPr>
                <p:cNvSpPr/>
                <p:nvPr/>
              </p:nvSpPr>
              <p:spPr>
                <a:xfrm>
                  <a:off x="3328392" y="614829"/>
                  <a:ext cx="3328392" cy="5148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42" name="TextBox 41">
                  <a:extLst>
                    <a:ext uri="{FF2B5EF4-FFF2-40B4-BE49-F238E27FC236}">
                      <a16:creationId xmlns:a16="http://schemas.microsoft.com/office/drawing/2014/main" id="{A662B918-D3C6-D2BE-70CD-5D4A1A61FFC2}"/>
                    </a:ext>
                  </a:extLst>
                </p:cNvPr>
                <p:cNvSpPr txBox="1"/>
                <p:nvPr/>
              </p:nvSpPr>
              <p:spPr>
                <a:xfrm>
                  <a:off x="3440486" y="621780"/>
                  <a:ext cx="3216297"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b="1" kern="1200" dirty="0"/>
                    <a:t>YOLOv5</a:t>
                  </a:r>
                  <a:endParaRPr lang="he-IL" sz="2400" b="1" kern="1200" dirty="0"/>
                </a:p>
              </p:txBody>
            </p:sp>
          </p:grpSp>
        </p:grpSp>
        <p:grpSp>
          <p:nvGrpSpPr>
            <p:cNvPr id="9" name="Group 8">
              <a:extLst>
                <a:ext uri="{FF2B5EF4-FFF2-40B4-BE49-F238E27FC236}">
                  <a16:creationId xmlns:a16="http://schemas.microsoft.com/office/drawing/2014/main" id="{59A30D24-8B92-DBB0-2353-781FB53B0AC1}"/>
                </a:ext>
              </a:extLst>
            </p:cNvPr>
            <p:cNvGrpSpPr/>
            <p:nvPr/>
          </p:nvGrpSpPr>
          <p:grpSpPr>
            <a:xfrm>
              <a:off x="2042291" y="3047471"/>
              <a:ext cx="3977429" cy="1758687"/>
              <a:chOff x="2042291" y="3047471"/>
              <a:chExt cx="3977429" cy="1758687"/>
            </a:xfrm>
          </p:grpSpPr>
          <p:grpSp>
            <p:nvGrpSpPr>
              <p:cNvPr id="24" name="Group 23">
                <a:extLst>
                  <a:ext uri="{FF2B5EF4-FFF2-40B4-BE49-F238E27FC236}">
                    <a16:creationId xmlns:a16="http://schemas.microsoft.com/office/drawing/2014/main" id="{966555F9-ECE7-994F-6351-06EAD171873E}"/>
                  </a:ext>
                </a:extLst>
              </p:cNvPr>
              <p:cNvGrpSpPr/>
              <p:nvPr/>
            </p:nvGrpSpPr>
            <p:grpSpPr>
              <a:xfrm>
                <a:off x="2121368" y="3047471"/>
                <a:ext cx="3898352" cy="1758687"/>
                <a:chOff x="2121368" y="3047471"/>
                <a:chExt cx="3898352" cy="1758687"/>
              </a:xfrm>
            </p:grpSpPr>
            <p:grpSp>
              <p:nvGrpSpPr>
                <p:cNvPr id="27" name="Group 26">
                  <a:extLst>
                    <a:ext uri="{FF2B5EF4-FFF2-40B4-BE49-F238E27FC236}">
                      <a16:creationId xmlns:a16="http://schemas.microsoft.com/office/drawing/2014/main" id="{89ABBF6D-C08A-32F1-8784-168F73B44BF5}"/>
                    </a:ext>
                  </a:extLst>
                </p:cNvPr>
                <p:cNvGrpSpPr/>
                <p:nvPr/>
              </p:nvGrpSpPr>
              <p:grpSpPr>
                <a:xfrm>
                  <a:off x="2121368" y="3047471"/>
                  <a:ext cx="3898352" cy="1758687"/>
                  <a:chOff x="6134535" y="2346155"/>
                  <a:chExt cx="6694783" cy="1758687"/>
                </a:xfrm>
              </p:grpSpPr>
              <p:grpSp>
                <p:nvGrpSpPr>
                  <p:cNvPr id="29" name="Group 28">
                    <a:extLst>
                      <a:ext uri="{FF2B5EF4-FFF2-40B4-BE49-F238E27FC236}">
                        <a16:creationId xmlns:a16="http://schemas.microsoft.com/office/drawing/2014/main" id="{05C497A8-84FC-03FA-CE6D-03AAC9E81D70}"/>
                      </a:ext>
                    </a:extLst>
                  </p:cNvPr>
                  <p:cNvGrpSpPr/>
                  <p:nvPr/>
                </p:nvGrpSpPr>
                <p:grpSpPr>
                  <a:xfrm>
                    <a:off x="6134535" y="2346155"/>
                    <a:ext cx="6656784" cy="1758687"/>
                    <a:chOff x="-37999" y="1725248"/>
                    <a:chExt cx="6656784" cy="1758687"/>
                  </a:xfrm>
                </p:grpSpPr>
                <p:sp>
                  <p:nvSpPr>
                    <p:cNvPr id="36" name="Callout: Up Arrow 35">
                      <a:extLst>
                        <a:ext uri="{FF2B5EF4-FFF2-40B4-BE49-F238E27FC236}">
                          <a16:creationId xmlns:a16="http://schemas.microsoft.com/office/drawing/2014/main" id="{4FC63B11-F12F-BB74-C240-90D3717755A1}"/>
                        </a:ext>
                      </a:extLst>
                    </p:cNvPr>
                    <p:cNvSpPr/>
                    <p:nvPr/>
                  </p:nvSpPr>
                  <p:spPr>
                    <a:xfrm rot="10800000">
                      <a:off x="-37999" y="1742513"/>
                      <a:ext cx="6656784" cy="1741422"/>
                    </a:xfrm>
                    <a:prstGeom prst="upArrowCallout">
                      <a:avLst>
                        <a:gd name="adj1" fmla="val 0"/>
                        <a:gd name="adj2" fmla="val 0"/>
                        <a:gd name="adj3" fmla="val 25000"/>
                        <a:gd name="adj4" fmla="val 6497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7" name="Callout: Up Arrow 4">
                      <a:extLst>
                        <a:ext uri="{FF2B5EF4-FFF2-40B4-BE49-F238E27FC236}">
                          <a16:creationId xmlns:a16="http://schemas.microsoft.com/office/drawing/2014/main" id="{F76F518C-5B2E-3EAF-A397-436B7A8CA96F}"/>
                        </a:ext>
                      </a:extLst>
                    </p:cNvPr>
                    <p:cNvSpPr txBox="1"/>
                    <p:nvPr/>
                  </p:nvSpPr>
                  <p:spPr>
                    <a:xfrm>
                      <a:off x="2" y="1725248"/>
                      <a:ext cx="6551506" cy="6112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endParaRPr lang="he-IL" sz="2100" kern="1200" dirty="0"/>
                    </a:p>
                  </p:txBody>
                </p:sp>
              </p:grpSp>
              <p:grpSp>
                <p:nvGrpSpPr>
                  <p:cNvPr id="30" name="Group 29">
                    <a:extLst>
                      <a:ext uri="{FF2B5EF4-FFF2-40B4-BE49-F238E27FC236}">
                        <a16:creationId xmlns:a16="http://schemas.microsoft.com/office/drawing/2014/main" id="{1A2FA1DF-E724-D3E4-059F-D8E42919CDAA}"/>
                      </a:ext>
                    </a:extLst>
                  </p:cNvPr>
                  <p:cNvGrpSpPr/>
                  <p:nvPr/>
                </p:nvGrpSpPr>
                <p:grpSpPr>
                  <a:xfrm>
                    <a:off x="6161844" y="2957395"/>
                    <a:ext cx="3339082" cy="520685"/>
                    <a:chOff x="-10690" y="2336488"/>
                    <a:chExt cx="3339082" cy="520685"/>
                  </a:xfrm>
                </p:grpSpPr>
                <p:sp>
                  <p:nvSpPr>
                    <p:cNvPr id="34" name="Rectangle 33">
                      <a:extLst>
                        <a:ext uri="{FF2B5EF4-FFF2-40B4-BE49-F238E27FC236}">
                          <a16:creationId xmlns:a16="http://schemas.microsoft.com/office/drawing/2014/main" id="{3755E8FD-84F3-53E2-D8BD-086DA5F913AA}"/>
                        </a:ext>
                      </a:extLst>
                    </p:cNvPr>
                    <p:cNvSpPr/>
                    <p:nvPr/>
                  </p:nvSpPr>
                  <p:spPr>
                    <a:xfrm>
                      <a:off x="0" y="2336488"/>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35" name="TextBox 34">
                      <a:extLst>
                        <a:ext uri="{FF2B5EF4-FFF2-40B4-BE49-F238E27FC236}">
                          <a16:creationId xmlns:a16="http://schemas.microsoft.com/office/drawing/2014/main" id="{9F8856F9-8E75-4D22-5FF6-5FCBE8FCB24D}"/>
                        </a:ext>
                      </a:extLst>
                    </p:cNvPr>
                    <p:cNvSpPr txBox="1"/>
                    <p:nvPr/>
                  </p:nvSpPr>
                  <p:spPr>
                    <a:xfrm>
                      <a:off x="-10690" y="2336488"/>
                      <a:ext cx="333908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endParaRPr lang="he-IL" sz="2600" kern="1200" dirty="0"/>
                    </a:p>
                  </p:txBody>
                </p:sp>
              </p:grpSp>
              <p:grpSp>
                <p:nvGrpSpPr>
                  <p:cNvPr id="31" name="Group 30">
                    <a:extLst>
                      <a:ext uri="{FF2B5EF4-FFF2-40B4-BE49-F238E27FC236}">
                        <a16:creationId xmlns:a16="http://schemas.microsoft.com/office/drawing/2014/main" id="{BCC91ECA-B69C-BE2C-CAEF-80912EFA4A58}"/>
                      </a:ext>
                    </a:extLst>
                  </p:cNvPr>
                  <p:cNvGrpSpPr/>
                  <p:nvPr/>
                </p:nvGrpSpPr>
                <p:grpSpPr>
                  <a:xfrm>
                    <a:off x="9500926" y="2957395"/>
                    <a:ext cx="3328392" cy="520685"/>
                    <a:chOff x="3328392" y="2336488"/>
                    <a:chExt cx="3328392" cy="520685"/>
                  </a:xfrm>
                </p:grpSpPr>
                <p:sp>
                  <p:nvSpPr>
                    <p:cNvPr id="32" name="Rectangle 31">
                      <a:extLst>
                        <a:ext uri="{FF2B5EF4-FFF2-40B4-BE49-F238E27FC236}">
                          <a16:creationId xmlns:a16="http://schemas.microsoft.com/office/drawing/2014/main" id="{5C710138-D0F8-14E2-ED07-A7C9C15E7363}"/>
                        </a:ext>
                      </a:extLst>
                    </p:cNvPr>
                    <p:cNvSpPr/>
                    <p:nvPr/>
                  </p:nvSpPr>
                  <p:spPr>
                    <a:xfrm>
                      <a:off x="3328392" y="2336488"/>
                      <a:ext cx="3328392"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B72C3C64-126D-5704-0E54-872F54B34DB2}"/>
                        </a:ext>
                      </a:extLst>
                    </p:cNvPr>
                    <p:cNvSpPr txBox="1"/>
                    <p:nvPr/>
                  </p:nvSpPr>
                  <p:spPr>
                    <a:xfrm>
                      <a:off x="3328392" y="2336488"/>
                      <a:ext cx="3317704" cy="5206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endParaRPr lang="he-IL" sz="2600" kern="1200" dirty="0"/>
                    </a:p>
                  </p:txBody>
                </p:sp>
              </p:grpSp>
            </p:grpSp>
            <p:sp>
              <p:nvSpPr>
                <p:cNvPr id="28" name="TextBox 27">
                  <a:extLst>
                    <a:ext uri="{FF2B5EF4-FFF2-40B4-BE49-F238E27FC236}">
                      <a16:creationId xmlns:a16="http://schemas.microsoft.com/office/drawing/2014/main" id="{54DB914F-4547-FF4A-DE43-4489C54149FB}"/>
                    </a:ext>
                  </a:extLst>
                </p:cNvPr>
                <p:cNvSpPr txBox="1"/>
                <p:nvPr/>
              </p:nvSpPr>
              <p:spPr>
                <a:xfrm>
                  <a:off x="2216667" y="3064736"/>
                  <a:ext cx="3667169" cy="452121"/>
                </a:xfrm>
                <a:prstGeom prst="rect">
                  <a:avLst/>
                </a:prstGeom>
                <a:noFill/>
              </p:spPr>
              <p:txBody>
                <a:bodyPr wrap="square">
                  <a:spAutoFit/>
                </a:bodyPr>
                <a:lstStyle/>
                <a:p>
                  <a:pPr algn="ctr"/>
                  <a:r>
                    <a:rPr lang="en-US" sz="2000" b="1" dirty="0"/>
                    <a:t>Multiple Object Tracking</a:t>
                  </a:r>
                  <a:endParaRPr lang="he-IL" sz="2000" b="1" dirty="0"/>
                </a:p>
              </p:txBody>
            </p:sp>
          </p:grpSp>
          <p:sp>
            <p:nvSpPr>
              <p:cNvPr id="25" name="TextBox 24">
                <a:extLst>
                  <a:ext uri="{FF2B5EF4-FFF2-40B4-BE49-F238E27FC236}">
                    <a16:creationId xmlns:a16="http://schemas.microsoft.com/office/drawing/2014/main" id="{F2966302-6069-EEB3-7FCC-F18EFC9071CE}"/>
                  </a:ext>
                </a:extLst>
              </p:cNvPr>
              <p:cNvSpPr txBox="1"/>
              <p:nvPr/>
            </p:nvSpPr>
            <p:spPr>
              <a:xfrm>
                <a:off x="2042291" y="3659262"/>
                <a:ext cx="2140521" cy="4902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i="0" dirty="0">
                    <a:effectLst/>
                  </a:rPr>
                  <a:t>Deep-Sort-Tracker</a:t>
                </a:r>
                <a:endParaRPr lang="he-IL" sz="1200" kern="1200" dirty="0"/>
              </a:p>
            </p:txBody>
          </p:sp>
          <p:sp>
            <p:nvSpPr>
              <p:cNvPr id="26" name="TextBox 25">
                <a:extLst>
                  <a:ext uri="{FF2B5EF4-FFF2-40B4-BE49-F238E27FC236}">
                    <a16:creationId xmlns:a16="http://schemas.microsoft.com/office/drawing/2014/main" id="{932C2D22-2E2B-2154-9CAC-46E7ABC68A27}"/>
                  </a:ext>
                </a:extLst>
              </p:cNvPr>
              <p:cNvSpPr txBox="1"/>
              <p:nvPr/>
            </p:nvSpPr>
            <p:spPr>
              <a:xfrm>
                <a:off x="4050251" y="3651804"/>
                <a:ext cx="1963245" cy="5206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i="0" dirty="0">
                    <a:effectLst/>
                  </a:rPr>
                  <a:t>Centroid-Tracker</a:t>
                </a:r>
                <a:endParaRPr lang="he-IL" sz="1400" kern="1200" dirty="0"/>
              </a:p>
            </p:txBody>
          </p:sp>
        </p:grpSp>
        <p:grpSp>
          <p:nvGrpSpPr>
            <p:cNvPr id="10" name="Group 9">
              <a:extLst>
                <a:ext uri="{FF2B5EF4-FFF2-40B4-BE49-F238E27FC236}">
                  <a16:creationId xmlns:a16="http://schemas.microsoft.com/office/drawing/2014/main" id="{C3C02512-B1A9-FD2A-D2B9-6238FF6D0647}"/>
                </a:ext>
              </a:extLst>
            </p:cNvPr>
            <p:cNvGrpSpPr/>
            <p:nvPr/>
          </p:nvGrpSpPr>
          <p:grpSpPr>
            <a:xfrm>
              <a:off x="6197105" y="3069777"/>
              <a:ext cx="3876534" cy="1109619"/>
              <a:chOff x="6197105" y="3069777"/>
              <a:chExt cx="3876534" cy="1109619"/>
            </a:xfrm>
          </p:grpSpPr>
          <p:grpSp>
            <p:nvGrpSpPr>
              <p:cNvPr id="13" name="Group 12">
                <a:extLst>
                  <a:ext uri="{FF2B5EF4-FFF2-40B4-BE49-F238E27FC236}">
                    <a16:creationId xmlns:a16="http://schemas.microsoft.com/office/drawing/2014/main" id="{A02A2CB8-04AF-2AAB-E409-4D25F57FCD22}"/>
                  </a:ext>
                </a:extLst>
              </p:cNvPr>
              <p:cNvGrpSpPr/>
              <p:nvPr/>
            </p:nvGrpSpPr>
            <p:grpSpPr>
              <a:xfrm>
                <a:off x="6197105" y="3069777"/>
                <a:ext cx="3876534" cy="1109619"/>
                <a:chOff x="6329027" y="4245207"/>
                <a:chExt cx="6678754" cy="1109619"/>
              </a:xfrm>
            </p:grpSpPr>
            <p:grpSp>
              <p:nvGrpSpPr>
                <p:cNvPr id="15" name="Group 14">
                  <a:extLst>
                    <a:ext uri="{FF2B5EF4-FFF2-40B4-BE49-F238E27FC236}">
                      <a16:creationId xmlns:a16="http://schemas.microsoft.com/office/drawing/2014/main" id="{660510B8-1ABD-AF48-A7D6-3B88094C4C84}"/>
                    </a:ext>
                  </a:extLst>
                </p:cNvPr>
                <p:cNvGrpSpPr/>
                <p:nvPr/>
              </p:nvGrpSpPr>
              <p:grpSpPr>
                <a:xfrm>
                  <a:off x="6350997" y="4245207"/>
                  <a:ext cx="6656784" cy="1109619"/>
                  <a:chOff x="0" y="3449687"/>
                  <a:chExt cx="6656784" cy="1109619"/>
                </a:xfrm>
              </p:grpSpPr>
              <p:sp>
                <p:nvSpPr>
                  <p:cNvPr id="22" name="Rectangle 21">
                    <a:extLst>
                      <a:ext uri="{FF2B5EF4-FFF2-40B4-BE49-F238E27FC236}">
                        <a16:creationId xmlns:a16="http://schemas.microsoft.com/office/drawing/2014/main" id="{7A2AAC9B-D9EB-33D1-AD23-DDF2B9E0BB16}"/>
                      </a:ext>
                    </a:extLst>
                  </p:cNvPr>
                  <p:cNvSpPr/>
                  <p:nvPr/>
                </p:nvSpPr>
                <p:spPr>
                  <a:xfrm>
                    <a:off x="0" y="3449687"/>
                    <a:ext cx="6656784" cy="1109619"/>
                  </a:xfrm>
                  <a:prstGeom prst="rect">
                    <a:avLst/>
                  </a:prstGeom>
                  <a:ln>
                    <a:noFill/>
                  </a:ln>
                  <a:effectLst>
                    <a:outerShdw blurRad="50800" dist="38100" dir="16200000"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1C71E36F-B567-E91D-0A81-3B72EFC9D802}"/>
                      </a:ext>
                    </a:extLst>
                  </p:cNvPr>
                  <p:cNvSpPr txBox="1"/>
                  <p:nvPr/>
                </p:nvSpPr>
                <p:spPr>
                  <a:xfrm>
                    <a:off x="269260" y="3449687"/>
                    <a:ext cx="6387524" cy="6114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149352" rIns="149352" bIns="149352" numCol="1" spcCol="1270" anchor="ctr" anchorCtr="0">
                    <a:noAutofit/>
                  </a:bodyPr>
                  <a:lstStyle/>
                  <a:p>
                    <a:pPr marL="0" lvl="0" indent="0" algn="ctr" defTabSz="933450" rtl="1">
                      <a:lnSpc>
                        <a:spcPct val="90000"/>
                      </a:lnSpc>
                      <a:spcBef>
                        <a:spcPct val="0"/>
                      </a:spcBef>
                      <a:spcAft>
                        <a:spcPct val="35000"/>
                      </a:spcAft>
                      <a:buNone/>
                    </a:pPr>
                    <a:endParaRPr lang="he-IL" sz="2100" kern="1200" dirty="0"/>
                  </a:p>
                </p:txBody>
              </p:sp>
            </p:grpSp>
            <p:grpSp>
              <p:nvGrpSpPr>
                <p:cNvPr id="16" name="Group 15">
                  <a:extLst>
                    <a:ext uri="{FF2B5EF4-FFF2-40B4-BE49-F238E27FC236}">
                      <a16:creationId xmlns:a16="http://schemas.microsoft.com/office/drawing/2014/main" id="{E7718218-EFA2-9105-9A68-7F66FA5A8D0E}"/>
                    </a:ext>
                  </a:extLst>
                </p:cNvPr>
                <p:cNvGrpSpPr/>
                <p:nvPr/>
              </p:nvGrpSpPr>
              <p:grpSpPr>
                <a:xfrm>
                  <a:off x="6329027" y="4833985"/>
                  <a:ext cx="3350361" cy="520841"/>
                  <a:chOff x="-21970" y="4038465"/>
                  <a:chExt cx="3350361" cy="520841"/>
                </a:xfrm>
              </p:grpSpPr>
              <p:sp>
                <p:nvSpPr>
                  <p:cNvPr id="20" name="Rectangle 19">
                    <a:extLst>
                      <a:ext uri="{FF2B5EF4-FFF2-40B4-BE49-F238E27FC236}">
                        <a16:creationId xmlns:a16="http://schemas.microsoft.com/office/drawing/2014/main" id="{BA9C5A9E-299D-A684-342F-DAD8AC599B55}"/>
                      </a:ext>
                    </a:extLst>
                  </p:cNvPr>
                  <p:cNvSpPr/>
                  <p:nvPr/>
                </p:nvSpPr>
                <p:spPr>
                  <a:xfrm>
                    <a:off x="-10722" y="4038465"/>
                    <a:ext cx="3339113" cy="5208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1" name="TextBox 20">
                    <a:extLst>
                      <a:ext uri="{FF2B5EF4-FFF2-40B4-BE49-F238E27FC236}">
                        <a16:creationId xmlns:a16="http://schemas.microsoft.com/office/drawing/2014/main" id="{923BB0F8-4870-DFD9-494B-E39189695FA2}"/>
                      </a:ext>
                    </a:extLst>
                  </p:cNvPr>
                  <p:cNvSpPr txBox="1"/>
                  <p:nvPr/>
                </p:nvSpPr>
                <p:spPr>
                  <a:xfrm>
                    <a:off x="-21970" y="4095466"/>
                    <a:ext cx="3350361" cy="433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kern="1200" dirty="0"/>
                      <a:t>Detections with Conf &gt; 0.95</a:t>
                    </a:r>
                    <a:endParaRPr lang="he-IL" sz="1200" kern="1200" dirty="0"/>
                  </a:p>
                </p:txBody>
              </p:sp>
            </p:grpSp>
            <p:grpSp>
              <p:nvGrpSpPr>
                <p:cNvPr id="17" name="Group 16">
                  <a:extLst>
                    <a:ext uri="{FF2B5EF4-FFF2-40B4-BE49-F238E27FC236}">
                      <a16:creationId xmlns:a16="http://schemas.microsoft.com/office/drawing/2014/main" id="{B95A5781-9329-9036-0868-BB340B66B4DE}"/>
                    </a:ext>
                  </a:extLst>
                </p:cNvPr>
                <p:cNvGrpSpPr/>
                <p:nvPr/>
              </p:nvGrpSpPr>
              <p:grpSpPr>
                <a:xfrm>
                  <a:off x="9679389" y="4833984"/>
                  <a:ext cx="3328392" cy="520841"/>
                  <a:chOff x="3328392" y="4038464"/>
                  <a:chExt cx="3328392" cy="520841"/>
                </a:xfrm>
              </p:grpSpPr>
              <p:sp>
                <p:nvSpPr>
                  <p:cNvPr id="18" name="Rectangle 17">
                    <a:extLst>
                      <a:ext uri="{FF2B5EF4-FFF2-40B4-BE49-F238E27FC236}">
                        <a16:creationId xmlns:a16="http://schemas.microsoft.com/office/drawing/2014/main" id="{40810A0E-A96D-A897-D425-A249BB89EA67}"/>
                      </a:ext>
                    </a:extLst>
                  </p:cNvPr>
                  <p:cNvSpPr/>
                  <p:nvPr/>
                </p:nvSpPr>
                <p:spPr>
                  <a:xfrm>
                    <a:off x="3328392" y="4038464"/>
                    <a:ext cx="3328392" cy="5208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19" name="TextBox 18">
                    <a:extLst>
                      <a:ext uri="{FF2B5EF4-FFF2-40B4-BE49-F238E27FC236}">
                        <a16:creationId xmlns:a16="http://schemas.microsoft.com/office/drawing/2014/main" id="{0A7FDD12-6403-7BBD-6CAC-5D0F2208A1E5}"/>
                      </a:ext>
                    </a:extLst>
                  </p:cNvPr>
                  <p:cNvSpPr txBox="1"/>
                  <p:nvPr/>
                </p:nvSpPr>
                <p:spPr>
                  <a:xfrm>
                    <a:off x="3350361" y="4095467"/>
                    <a:ext cx="3306423" cy="433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84912" tIns="33020" rIns="184912" bIns="33020" numCol="1" spcCol="1270" anchor="ctr" anchorCtr="0">
                    <a:noAutofit/>
                  </a:bodyPr>
                  <a:lstStyle/>
                  <a:p>
                    <a:pPr marL="0" lvl="0" indent="0" algn="ctr" defTabSz="1155700" rtl="1">
                      <a:lnSpc>
                        <a:spcPct val="90000"/>
                      </a:lnSpc>
                      <a:spcBef>
                        <a:spcPct val="0"/>
                      </a:spcBef>
                      <a:spcAft>
                        <a:spcPct val="35000"/>
                      </a:spcAft>
                      <a:buNone/>
                    </a:pPr>
                    <a:r>
                      <a:rPr lang="en-US" sz="1200" kern="1200" dirty="0"/>
                      <a:t>Detections with Conf &gt; 0.9</a:t>
                    </a:r>
                    <a:endParaRPr lang="he-IL" sz="1200" kern="1200" dirty="0"/>
                  </a:p>
                </p:txBody>
              </p:sp>
            </p:grpSp>
          </p:grpSp>
          <p:sp>
            <p:nvSpPr>
              <p:cNvPr id="14" name="TextBox 13">
                <a:extLst>
                  <a:ext uri="{FF2B5EF4-FFF2-40B4-BE49-F238E27FC236}">
                    <a16:creationId xmlns:a16="http://schemas.microsoft.com/office/drawing/2014/main" id="{7FB499EC-74CC-8DAB-6E98-78D6ECF619DC}"/>
                  </a:ext>
                </a:extLst>
              </p:cNvPr>
              <p:cNvSpPr txBox="1"/>
              <p:nvPr/>
            </p:nvSpPr>
            <p:spPr>
              <a:xfrm>
                <a:off x="6709583" y="3126043"/>
                <a:ext cx="2864329" cy="452121"/>
              </a:xfrm>
              <a:prstGeom prst="rect">
                <a:avLst/>
              </a:prstGeom>
              <a:noFill/>
            </p:spPr>
            <p:txBody>
              <a:bodyPr wrap="square">
                <a:spAutoFit/>
              </a:bodyPr>
              <a:lstStyle/>
              <a:p>
                <a:pPr algn="ctr"/>
                <a:r>
                  <a:rPr lang="en-US" sz="2000" b="1" dirty="0"/>
                  <a:t>Counting heuristic</a:t>
                </a:r>
                <a:endParaRPr lang="he-IL" sz="2000" b="1" dirty="0"/>
              </a:p>
            </p:txBody>
          </p:sp>
        </p:grpSp>
        <p:sp>
          <p:nvSpPr>
            <p:cNvPr id="11" name="Arrow: Down 10">
              <a:extLst>
                <a:ext uri="{FF2B5EF4-FFF2-40B4-BE49-F238E27FC236}">
                  <a16:creationId xmlns:a16="http://schemas.microsoft.com/office/drawing/2014/main" id="{EF80ED80-DFF9-E69C-7ACD-C1723D31C40E}"/>
                </a:ext>
              </a:extLst>
            </p:cNvPr>
            <p:cNvSpPr/>
            <p:nvPr/>
          </p:nvSpPr>
          <p:spPr>
            <a:xfrm>
              <a:off x="3913622" y="2162716"/>
              <a:ext cx="1039098" cy="922083"/>
            </a:xfrm>
            <a:prstGeom prst="downArrow">
              <a:avLst>
                <a:gd name="adj1" fmla="val 43023"/>
                <a:gd name="adj2" fmla="val 50000"/>
              </a:avLst>
            </a:prstGeom>
            <a:solidFill>
              <a:srgbClr val="FFC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Arrow: Down 11">
              <a:extLst>
                <a:ext uri="{FF2B5EF4-FFF2-40B4-BE49-F238E27FC236}">
                  <a16:creationId xmlns:a16="http://schemas.microsoft.com/office/drawing/2014/main" id="{8844B097-8DDE-EE9D-1932-3A6004E40A7B}"/>
                </a:ext>
              </a:extLst>
            </p:cNvPr>
            <p:cNvSpPr/>
            <p:nvPr/>
          </p:nvSpPr>
          <p:spPr>
            <a:xfrm>
              <a:off x="7354505" y="2169602"/>
              <a:ext cx="1039098" cy="922083"/>
            </a:xfrm>
            <a:prstGeom prst="downArrow">
              <a:avLst>
                <a:gd name="adj1" fmla="val 43023"/>
                <a:gd name="adj2" fmla="val 50000"/>
              </a:avLst>
            </a:prstGeom>
            <a:solidFill>
              <a:srgbClr val="FFC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2" name="타원 61">
            <a:extLst>
              <a:ext uri="{FF2B5EF4-FFF2-40B4-BE49-F238E27FC236}">
                <a16:creationId xmlns:a16="http://schemas.microsoft.com/office/drawing/2014/main" id="{6A900F43-7B61-4A46-B938-A626A95E2E9C}"/>
              </a:ext>
            </a:extLst>
          </p:cNvPr>
          <p:cNvSpPr/>
          <p:nvPr/>
        </p:nvSpPr>
        <p:spPr>
          <a:xfrm>
            <a:off x="363141" y="3891341"/>
            <a:ext cx="2922841" cy="466897"/>
          </a:xfrm>
          <a:prstGeom prst="ellipse">
            <a:avLst/>
          </a:prstGeom>
          <a:solidFill>
            <a:srgbClr val="E71224">
              <a:alpha val="0"/>
            </a:srgbClr>
          </a:solidFill>
          <a:ln w="69850">
            <a:solidFill>
              <a:srgbClr val="E71224">
                <a:alpha val="71000"/>
              </a:srgb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dirty="0">
                <a:solidFill>
                  <a:srgbClr val="E71224"/>
                </a:solidFill>
              </a:rPr>
              <a:t> </a:t>
            </a:r>
          </a:p>
        </p:txBody>
      </p:sp>
      <p:sp>
        <p:nvSpPr>
          <p:cNvPr id="76" name="TextBox 75">
            <a:extLst>
              <a:ext uri="{FF2B5EF4-FFF2-40B4-BE49-F238E27FC236}">
                <a16:creationId xmlns:a16="http://schemas.microsoft.com/office/drawing/2014/main" id="{2759FF0D-E88B-623B-E628-D6EC8B5B662A}"/>
              </a:ext>
            </a:extLst>
          </p:cNvPr>
          <p:cNvSpPr txBox="1"/>
          <p:nvPr/>
        </p:nvSpPr>
        <p:spPr>
          <a:xfrm>
            <a:off x="6556190" y="1607813"/>
            <a:ext cx="5366593" cy="369332"/>
          </a:xfrm>
          <a:prstGeom prst="rect">
            <a:avLst/>
          </a:prstGeom>
          <a:noFill/>
        </p:spPr>
        <p:txBody>
          <a:bodyPr wrap="square" rtlCol="1">
            <a:spAutoFit/>
          </a:bodyPr>
          <a:lstStyle/>
          <a:p>
            <a:pPr marL="285750" indent="-285750">
              <a:buFont typeface="Wingdings" panose="05000000000000000000" pitchFamily="2" charset="2"/>
              <a:buChar char="ü"/>
            </a:pPr>
            <a:endParaRPr lang="he-IL" dirty="0"/>
          </a:p>
        </p:txBody>
      </p:sp>
      <p:sp>
        <p:nvSpPr>
          <p:cNvPr id="3" name="TextBox 2">
            <a:extLst>
              <a:ext uri="{FF2B5EF4-FFF2-40B4-BE49-F238E27FC236}">
                <a16:creationId xmlns:a16="http://schemas.microsoft.com/office/drawing/2014/main" id="{21BC4737-BCB2-62FB-13D1-BFE7EC7C7F9B}"/>
              </a:ext>
            </a:extLst>
          </p:cNvPr>
          <p:cNvSpPr txBox="1"/>
          <p:nvPr/>
        </p:nvSpPr>
        <p:spPr>
          <a:xfrm>
            <a:off x="6445307" y="1397263"/>
            <a:ext cx="5508806" cy="4770537"/>
          </a:xfrm>
          <a:prstGeom prst="rect">
            <a:avLst/>
          </a:prstGeom>
          <a:noFill/>
        </p:spPr>
        <p:txBody>
          <a:bodyPr wrap="square" rtlCol="1">
            <a:spAutoFit/>
          </a:bodyPr>
          <a:lstStyle/>
          <a:p>
            <a:pPr marL="285750" indent="-285750">
              <a:buFont typeface="Wingdings" panose="05000000000000000000" pitchFamily="2" charset="2"/>
              <a:buChar char="ü"/>
            </a:pPr>
            <a:r>
              <a:rPr lang="en-US" sz="1600" dirty="0"/>
              <a:t>Object tracking is a </a:t>
            </a:r>
            <a:r>
              <a:rPr lang="en-US" sz="1600" b="1" dirty="0"/>
              <a:t>deep learning process </a:t>
            </a:r>
            <a:r>
              <a:rPr lang="en-US" sz="1600" dirty="0"/>
              <a:t>where the algorithm tracks the movement of an object. In other words, it is the </a:t>
            </a:r>
            <a:r>
              <a:rPr lang="en-US" sz="1600" u="sng" dirty="0"/>
              <a:t>task of estimating or predicting the positions </a:t>
            </a:r>
            <a:r>
              <a:rPr lang="en-US" sz="1600" dirty="0"/>
              <a:t>and other relevant information of </a:t>
            </a:r>
            <a:r>
              <a:rPr lang="en-US" sz="1600" b="1" dirty="0"/>
              <a:t>moving objects in a video</a:t>
            </a:r>
            <a:r>
              <a:rPr lang="en-US" sz="1600" dirty="0"/>
              <a:t>. </a:t>
            </a:r>
          </a:p>
          <a:p>
            <a:r>
              <a:rPr lang="en-US" sz="1600" u="sng" dirty="0"/>
              <a:t>Here’s a quick </a:t>
            </a:r>
            <a:r>
              <a:rPr lang="en-US" sz="1600" b="1" u="sng" dirty="0"/>
              <a:t>overview</a:t>
            </a:r>
            <a:r>
              <a:rPr lang="en-US" sz="1600" u="sng" dirty="0"/>
              <a:t> of the steps:</a:t>
            </a:r>
          </a:p>
          <a:p>
            <a:pPr marL="285750" indent="-285750">
              <a:buFont typeface="Wingdings" panose="05000000000000000000" pitchFamily="2" charset="2"/>
              <a:buChar char="ü"/>
            </a:pPr>
            <a:r>
              <a:rPr lang="en-US" sz="1600" u="sng" dirty="0"/>
              <a:t>Object detection</a:t>
            </a:r>
            <a:r>
              <a:rPr lang="en-US" sz="1600" dirty="0"/>
              <a:t>, where the algorithm classifies and </a:t>
            </a:r>
            <a:r>
              <a:rPr lang="en-US" sz="1600" b="1" dirty="0"/>
              <a:t>detects</a:t>
            </a:r>
            <a:r>
              <a:rPr lang="en-US" sz="1600" dirty="0"/>
              <a:t> the object </a:t>
            </a:r>
            <a:r>
              <a:rPr lang="en-US" sz="1600" b="1" dirty="0"/>
              <a:t>by creating a bounding box around it. </a:t>
            </a:r>
          </a:p>
          <a:p>
            <a:pPr marL="285750" indent="-285750">
              <a:buFont typeface="Wingdings" panose="05000000000000000000" pitchFamily="2" charset="2"/>
              <a:buChar char="ü"/>
            </a:pPr>
            <a:r>
              <a:rPr lang="en-US" sz="1600" b="1" dirty="0"/>
              <a:t>Assigning unique identification</a:t>
            </a:r>
            <a:r>
              <a:rPr lang="en-US" sz="1600" dirty="0"/>
              <a:t> for each object (ID). </a:t>
            </a:r>
          </a:p>
          <a:p>
            <a:pPr marL="285750" indent="-285750">
              <a:buFont typeface="Wingdings" panose="05000000000000000000" pitchFamily="2" charset="2"/>
              <a:buChar char="ü"/>
            </a:pPr>
            <a:r>
              <a:rPr lang="en-US" sz="1600" b="1" dirty="0"/>
              <a:t>Tracking</a:t>
            </a:r>
            <a:r>
              <a:rPr lang="en-US" sz="1600" dirty="0"/>
              <a:t> the detected object as it moves </a:t>
            </a:r>
            <a:r>
              <a:rPr lang="en-US" sz="1600" b="1" dirty="0"/>
              <a:t>through frames </a:t>
            </a:r>
            <a:r>
              <a:rPr lang="en-US" sz="1600" dirty="0"/>
              <a:t>while storing the relevant information. </a:t>
            </a:r>
          </a:p>
          <a:p>
            <a:r>
              <a:rPr lang="en-US" sz="1600" u="sng" dirty="0"/>
              <a:t>SOT/MOT:</a:t>
            </a:r>
          </a:p>
          <a:p>
            <a:pPr marL="285750" indent="-285750">
              <a:buFont typeface="Wingdings" panose="05000000000000000000" pitchFamily="2" charset="2"/>
              <a:buChar char="ü"/>
            </a:pPr>
            <a:r>
              <a:rPr lang="en-US" sz="1600" dirty="0"/>
              <a:t>In SOT, the bounding box of the target object is </a:t>
            </a:r>
            <a:r>
              <a:rPr lang="en-US" sz="1600" b="1" dirty="0"/>
              <a:t>defined in the first frame</a:t>
            </a:r>
            <a:r>
              <a:rPr lang="en-US" sz="1600" dirty="0"/>
              <a:t>. The </a:t>
            </a:r>
            <a:r>
              <a:rPr lang="en-US" sz="1600" b="1" dirty="0"/>
              <a:t>goal</a:t>
            </a:r>
            <a:r>
              <a:rPr lang="en-US" sz="1600" dirty="0"/>
              <a:t> of the algorithm is then to </a:t>
            </a:r>
            <a:r>
              <a:rPr lang="en-US" sz="1600" b="1" dirty="0"/>
              <a:t>locate the same object in the rest of the frames</a:t>
            </a:r>
            <a:r>
              <a:rPr lang="en-US" sz="1600" dirty="0"/>
              <a:t>. </a:t>
            </a:r>
            <a:r>
              <a:rPr lang="en-US" sz="1600" dirty="0">
                <a:solidFill>
                  <a:srgbClr val="FF0000"/>
                </a:solidFill>
              </a:rPr>
              <a:t>(Not our case).</a:t>
            </a:r>
          </a:p>
          <a:p>
            <a:pPr marL="285750" indent="-285750">
              <a:buFont typeface="Wingdings" panose="05000000000000000000" pitchFamily="2" charset="2"/>
              <a:buChar char="ü"/>
            </a:pPr>
            <a:r>
              <a:rPr lang="en-US" sz="1600" dirty="0"/>
              <a:t>In MOT, the tracking </a:t>
            </a:r>
            <a:r>
              <a:rPr lang="en-US" sz="1600" b="1" dirty="0"/>
              <a:t>algorithm determines the number of objects in each frame</a:t>
            </a:r>
            <a:r>
              <a:rPr lang="en-US" sz="1600" dirty="0"/>
              <a:t>, following that it </a:t>
            </a:r>
            <a:r>
              <a:rPr lang="en-US" sz="1600" b="1" dirty="0"/>
              <a:t>keeps track </a:t>
            </a:r>
            <a:r>
              <a:rPr lang="en-US" sz="1600" dirty="0"/>
              <a:t>of each object’s identity from one frame to the next frame </a:t>
            </a:r>
            <a:r>
              <a:rPr lang="en-US" sz="1600" b="1" dirty="0"/>
              <a:t>until they leave the frame. </a:t>
            </a:r>
            <a:r>
              <a:rPr lang="en-US" sz="1600" dirty="0">
                <a:solidFill>
                  <a:schemeClr val="accent6"/>
                </a:solidFill>
              </a:rPr>
              <a:t> (Our case).</a:t>
            </a:r>
          </a:p>
          <a:p>
            <a:endParaRPr lang="he-IL" sz="1600" dirty="0"/>
          </a:p>
        </p:txBody>
      </p:sp>
    </p:spTree>
    <p:extLst>
      <p:ext uri="{BB962C8B-B14F-4D97-AF65-F5344CB8AC3E}">
        <p14:creationId xmlns:p14="http://schemas.microsoft.com/office/powerpoint/2010/main" val="342151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heel(1)">
                                      <p:cBhvr>
                                        <p:cTn id="7"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chVTI">
  <a:themeElements>
    <a:clrScheme name="AnalogousFromLightSeedLeftStep">
      <a:dk1>
        <a:srgbClr val="000000"/>
      </a:dk1>
      <a:lt1>
        <a:srgbClr val="FFFFFF"/>
      </a:lt1>
      <a:dk2>
        <a:srgbClr val="412C24"/>
      </a:dk2>
      <a:lt2>
        <a:srgbClr val="E8E6E2"/>
      </a:lt2>
      <a:accent1>
        <a:srgbClr val="92A4C4"/>
      </a:accent1>
      <a:accent2>
        <a:srgbClr val="7AA9B7"/>
      </a:accent2>
      <a:accent3>
        <a:srgbClr val="80A9A2"/>
      </a:accent3>
      <a:accent4>
        <a:srgbClr val="77AE8D"/>
      </a:accent4>
      <a:accent5>
        <a:srgbClr val="82AC81"/>
      </a:accent5>
      <a:accent6>
        <a:srgbClr val="8CAA74"/>
      </a:accent6>
      <a:hlink>
        <a:srgbClr val="95805A"/>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8914</TotalTime>
  <Words>1188</Words>
  <Application>Microsoft Office PowerPoint</Application>
  <PresentationFormat>Widescreen</PresentationFormat>
  <Paragraphs>148</Paragraphs>
  <Slides>17</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-apple-system</vt:lpstr>
      <vt:lpstr>Arial</vt:lpstr>
      <vt:lpstr>Avenir Next LT Pro</vt:lpstr>
      <vt:lpstr>Calibri</vt:lpstr>
      <vt:lpstr>Calibri Light</vt:lpstr>
      <vt:lpstr>Footlight MT Light</vt:lpstr>
      <vt:lpstr>Inter</vt:lpstr>
      <vt:lpstr>Lato</vt:lpstr>
      <vt:lpstr>Wingdings</vt:lpstr>
      <vt:lpstr>Office Theme</vt:lpstr>
      <vt:lpstr>ArchVTI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Yarden Dahan</dc:creator>
  <cp:lastModifiedBy>Yarden Dahan</cp:lastModifiedBy>
  <cp:revision>4</cp:revision>
  <dcterms:created xsi:type="dcterms:W3CDTF">2022-07-21T10:04:39Z</dcterms:created>
  <dcterms:modified xsi:type="dcterms:W3CDTF">2022-09-17T16:02:52Z</dcterms:modified>
</cp:coreProperties>
</file>